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90" r:id="rId3"/>
    <p:sldId id="449" r:id="rId4"/>
    <p:sldId id="451" r:id="rId5"/>
    <p:sldId id="432" r:id="rId6"/>
    <p:sldId id="433" r:id="rId7"/>
    <p:sldId id="434" r:id="rId8"/>
    <p:sldId id="435" r:id="rId9"/>
    <p:sldId id="445" r:id="rId10"/>
    <p:sldId id="439" r:id="rId11"/>
    <p:sldId id="440" r:id="rId12"/>
    <p:sldId id="442" r:id="rId13"/>
    <p:sldId id="441" r:id="rId14"/>
    <p:sldId id="443" r:id="rId15"/>
    <p:sldId id="444" r:id="rId16"/>
    <p:sldId id="446" r:id="rId17"/>
    <p:sldId id="448" r:id="rId18"/>
    <p:sldId id="431" r:id="rId19"/>
    <p:sldId id="419" r:id="rId20"/>
  </p:sldIdLst>
  <p:sldSz cx="9144000" cy="6858000" type="screen4x3"/>
  <p:notesSz cx="6819900" cy="9918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iza Moreira Arantes de Castro (SEDESE)" initials="LMAdC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C59"/>
    <a:srgbClr val="C93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6092" autoAdjust="0"/>
  </p:normalViewPr>
  <p:slideViewPr>
    <p:cSldViewPr>
      <p:cViewPr>
        <p:scale>
          <a:sx n="70" d="100"/>
          <a:sy n="70" d="100"/>
        </p:scale>
        <p:origin x="-1488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08" y="-96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212C4-1837-487E-8698-A812FF823D06}" type="doc">
      <dgm:prSet loTypeId="urn:microsoft.com/office/officeart/2005/8/layout/hList7#1" loCatId="list" qsTypeId="urn:microsoft.com/office/officeart/2005/8/quickstyle/simple5" qsCatId="simple" csTypeId="urn:microsoft.com/office/officeart/2005/8/colors/accent2_1" csCatId="accent2" phldr="1"/>
      <dgm:spPr/>
    </dgm:pt>
    <dgm:pt modelId="{9703BAF3-5C51-430A-A5A1-3B4CADFC4B5A}">
      <dgm:prSet phldrT="[Texto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pt-BR" sz="1800" b="1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1800" b="1" dirty="0" smtClean="0"/>
            <a:t>CAPACITAÇÃO CONTINUADA:</a:t>
          </a:r>
          <a:r>
            <a:rPr lang="pt-BR" sz="2000" b="1" dirty="0" smtClean="0"/>
            <a:t> </a:t>
          </a:r>
          <a:r>
            <a:rPr lang="pt-BR" sz="1600" b="1" dirty="0" smtClean="0"/>
            <a:t>Programa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1600" b="1" dirty="0" smtClean="0"/>
            <a:t>Capacita SUAS (parceria com MDS)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pt-BR" sz="1600" b="1" dirty="0" smtClean="0"/>
        </a:p>
      </dgm:t>
    </dgm:pt>
    <dgm:pt modelId="{A5789237-1359-4AC9-A638-8212FB33A409}" type="parTrans" cxnId="{94A9297C-6ABC-4798-B29F-682E96D471C5}">
      <dgm:prSet/>
      <dgm:spPr/>
      <dgm:t>
        <a:bodyPr/>
        <a:lstStyle/>
        <a:p>
          <a:pPr algn="ctr"/>
          <a:endParaRPr lang="pt-BR" sz="1800"/>
        </a:p>
      </dgm:t>
    </dgm:pt>
    <dgm:pt modelId="{3EEF2F44-DD8C-440D-97A9-9324A4F3EB0F}" type="sibTrans" cxnId="{94A9297C-6ABC-4798-B29F-682E96D471C5}">
      <dgm:prSet/>
      <dgm:spPr/>
      <dgm:t>
        <a:bodyPr/>
        <a:lstStyle/>
        <a:p>
          <a:pPr algn="ctr"/>
          <a:endParaRPr lang="pt-BR" sz="1800"/>
        </a:p>
      </dgm:t>
    </dgm:pt>
    <dgm:pt modelId="{FEA96239-6609-4B07-9C89-3DDC28FA5299}">
      <dgm:prSet phldrT="[Texto]" custT="1"/>
      <dgm:spPr/>
      <dgm:t>
        <a:bodyPr/>
        <a:lstStyle/>
        <a:p>
          <a:pPr algn="ctr"/>
          <a:r>
            <a:rPr lang="pt-BR" sz="1800" b="1" dirty="0" smtClean="0"/>
            <a:t>CRIAÇÃO NÚCLEO DE EDUCAÇÃO PERMANENTE DO SUAS DE MINAS GERAIS</a:t>
          </a:r>
          <a:endParaRPr lang="pt-BR" sz="1800" b="1" dirty="0"/>
        </a:p>
      </dgm:t>
    </dgm:pt>
    <dgm:pt modelId="{46982A72-8D35-4348-A3C8-5BCCC46D2E05}" type="parTrans" cxnId="{CDD22C94-760B-4978-9D28-BCBED95DC96E}">
      <dgm:prSet/>
      <dgm:spPr/>
      <dgm:t>
        <a:bodyPr/>
        <a:lstStyle/>
        <a:p>
          <a:pPr algn="ctr"/>
          <a:endParaRPr lang="pt-BR" sz="1800"/>
        </a:p>
      </dgm:t>
    </dgm:pt>
    <dgm:pt modelId="{280A0ABE-4810-4B68-8E9F-BA4EE7B5BE37}" type="sibTrans" cxnId="{CDD22C94-760B-4978-9D28-BCBED95DC96E}">
      <dgm:prSet/>
      <dgm:spPr/>
      <dgm:t>
        <a:bodyPr/>
        <a:lstStyle/>
        <a:p>
          <a:pPr algn="ctr"/>
          <a:endParaRPr lang="pt-BR" sz="1800"/>
        </a:p>
      </dgm:t>
    </dgm:pt>
    <dgm:pt modelId="{27776B5E-5758-4E50-BDC8-2A1C1B9E3248}">
      <dgm:prSet phldrT="[Texto]" custT="1"/>
      <dgm:spPr/>
      <dgm:t>
        <a:bodyPr/>
        <a:lstStyle/>
        <a:p>
          <a:pPr algn="ctr"/>
          <a:r>
            <a:rPr lang="pt-BR" sz="1800" b="1" dirty="0" smtClean="0"/>
            <a:t>PLANO DE SUPERVISÃO TÉCNICA AOS TRABALHADORES DO SUAS </a:t>
          </a:r>
          <a:endParaRPr lang="pt-BR" sz="1800" b="1" dirty="0"/>
        </a:p>
      </dgm:t>
    </dgm:pt>
    <dgm:pt modelId="{D119B7A8-03F4-46D2-89DD-55233ACE5973}" type="parTrans" cxnId="{B317A0C4-B296-40AA-891F-5D9C24D3FAC9}">
      <dgm:prSet/>
      <dgm:spPr/>
      <dgm:t>
        <a:bodyPr/>
        <a:lstStyle/>
        <a:p>
          <a:pPr algn="ctr"/>
          <a:endParaRPr lang="pt-BR" sz="1800"/>
        </a:p>
      </dgm:t>
    </dgm:pt>
    <dgm:pt modelId="{37DA6952-5E86-4A45-928E-C15B1BECA39C}" type="sibTrans" cxnId="{B317A0C4-B296-40AA-891F-5D9C24D3FAC9}">
      <dgm:prSet/>
      <dgm:spPr/>
      <dgm:t>
        <a:bodyPr/>
        <a:lstStyle/>
        <a:p>
          <a:pPr algn="ctr"/>
          <a:endParaRPr lang="pt-BR" sz="1800"/>
        </a:p>
      </dgm:t>
    </dgm:pt>
    <dgm:pt modelId="{C8BE0E64-EF0C-4B05-98FC-74BEA278F7B0}">
      <dgm:prSet phldrT="[Texto]" custT="1"/>
      <dgm:spPr/>
      <dgm:t>
        <a:bodyPr/>
        <a:lstStyle/>
        <a:p>
          <a:pPr algn="ctr"/>
          <a:r>
            <a:rPr lang="pt-BR" sz="1600" b="1" dirty="0" smtClean="0"/>
            <a:t>PLANO DE APOIO TÉCNICO PARA INDUÇÃO ORIENTADA DOS GASTOS E APRIMORAMENTO DA GESTÃO DO SUAS</a:t>
          </a:r>
          <a:endParaRPr lang="pt-BR" sz="1600" b="1" dirty="0"/>
        </a:p>
      </dgm:t>
    </dgm:pt>
    <dgm:pt modelId="{34E9E09E-2173-4C2C-8D01-143F90167386}" type="parTrans" cxnId="{A8CEA9FA-3FD8-4EE1-827A-830B6A23BC66}">
      <dgm:prSet/>
      <dgm:spPr/>
      <dgm:t>
        <a:bodyPr/>
        <a:lstStyle/>
        <a:p>
          <a:endParaRPr lang="pt-BR" sz="1800"/>
        </a:p>
      </dgm:t>
    </dgm:pt>
    <dgm:pt modelId="{6BF77C22-47E7-4674-BA2A-31F221CCBAED}" type="sibTrans" cxnId="{A8CEA9FA-3FD8-4EE1-827A-830B6A23BC66}">
      <dgm:prSet/>
      <dgm:spPr/>
      <dgm:t>
        <a:bodyPr/>
        <a:lstStyle/>
        <a:p>
          <a:endParaRPr lang="pt-BR" sz="1800"/>
        </a:p>
      </dgm:t>
    </dgm:pt>
    <dgm:pt modelId="{361564D5-EC1A-4C1D-9D03-C9BB9492D35D}" type="pres">
      <dgm:prSet presAssocID="{9A9212C4-1837-487E-8698-A812FF823D06}" presName="Name0" presStyleCnt="0">
        <dgm:presLayoutVars>
          <dgm:dir/>
          <dgm:resizeHandles val="exact"/>
        </dgm:presLayoutVars>
      </dgm:prSet>
      <dgm:spPr/>
    </dgm:pt>
    <dgm:pt modelId="{52DC8392-ED37-499D-A726-B5DED244682F}" type="pres">
      <dgm:prSet presAssocID="{9A9212C4-1837-487E-8698-A812FF823D06}" presName="fgShape" presStyleLbl="fgShp" presStyleIdx="0" presStyleCnt="1"/>
      <dgm:spPr/>
    </dgm:pt>
    <dgm:pt modelId="{D84E7A2F-0ADD-4BE9-B5BC-76AC99D2E369}" type="pres">
      <dgm:prSet presAssocID="{9A9212C4-1837-487E-8698-A812FF823D06}" presName="linComp" presStyleCnt="0"/>
      <dgm:spPr/>
    </dgm:pt>
    <dgm:pt modelId="{74862B33-B40D-4C01-8A5D-FB4E6204FCD5}" type="pres">
      <dgm:prSet presAssocID="{C8BE0E64-EF0C-4B05-98FC-74BEA278F7B0}" presName="compNode" presStyleCnt="0"/>
      <dgm:spPr/>
    </dgm:pt>
    <dgm:pt modelId="{6F8E51B6-F799-40D7-96BB-C6584EDADEDB}" type="pres">
      <dgm:prSet presAssocID="{C8BE0E64-EF0C-4B05-98FC-74BEA278F7B0}" presName="bkgdShape" presStyleLbl="node1" presStyleIdx="0" presStyleCnt="4" custScaleX="103646" custLinFactNeighborX="-129"/>
      <dgm:spPr/>
      <dgm:t>
        <a:bodyPr/>
        <a:lstStyle/>
        <a:p>
          <a:endParaRPr lang="pt-BR"/>
        </a:p>
      </dgm:t>
    </dgm:pt>
    <dgm:pt modelId="{43180813-0A59-478F-9932-530415BB028B}" type="pres">
      <dgm:prSet presAssocID="{C8BE0E64-EF0C-4B05-98FC-74BEA278F7B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711571-4773-4C2C-9773-26457EC3FD8C}" type="pres">
      <dgm:prSet presAssocID="{C8BE0E64-EF0C-4B05-98FC-74BEA278F7B0}" presName="invisiNode" presStyleLbl="node1" presStyleIdx="0" presStyleCnt="4"/>
      <dgm:spPr/>
    </dgm:pt>
    <dgm:pt modelId="{70A4CACE-A9CF-44C6-A38E-A7D68A253E31}" type="pres">
      <dgm:prSet presAssocID="{C8BE0E64-EF0C-4B05-98FC-74BEA278F7B0}" presName="imagNode" presStyleLbl="fgImgPlace1" presStyleIdx="0" presStyleCnt="4"/>
      <dgm:spPr>
        <a:blipFill>
          <a:blip xmlns:r="http://schemas.openxmlformats.org/officeDocument/2006/relationships" r:embed="rId1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FC3C6737-8029-445F-963B-FBCE33174A0E}" type="pres">
      <dgm:prSet presAssocID="{6BF77C22-47E7-4674-BA2A-31F221CCBAE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D6235FB4-DAED-4398-A811-BB1E9A8DCA05}" type="pres">
      <dgm:prSet presAssocID="{9703BAF3-5C51-430A-A5A1-3B4CADFC4B5A}" presName="compNode" presStyleCnt="0"/>
      <dgm:spPr/>
    </dgm:pt>
    <dgm:pt modelId="{DD9D21A9-B931-4548-9331-6B37C1C15E07}" type="pres">
      <dgm:prSet presAssocID="{9703BAF3-5C51-430A-A5A1-3B4CADFC4B5A}" presName="bkgdShape" presStyleLbl="node1" presStyleIdx="1" presStyleCnt="4"/>
      <dgm:spPr/>
      <dgm:t>
        <a:bodyPr/>
        <a:lstStyle/>
        <a:p>
          <a:endParaRPr lang="pt-BR"/>
        </a:p>
      </dgm:t>
    </dgm:pt>
    <dgm:pt modelId="{34C277C4-FB60-4205-94F8-F75E2AEBD258}" type="pres">
      <dgm:prSet presAssocID="{9703BAF3-5C51-430A-A5A1-3B4CADFC4B5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8E26E1-D02E-4C37-BB21-99E7D866A383}" type="pres">
      <dgm:prSet presAssocID="{9703BAF3-5C51-430A-A5A1-3B4CADFC4B5A}" presName="invisiNode" presStyleLbl="node1" presStyleIdx="1" presStyleCnt="4"/>
      <dgm:spPr/>
    </dgm:pt>
    <dgm:pt modelId="{354D6D34-9F0B-4EED-9E87-6A1168BAA371}" type="pres">
      <dgm:prSet presAssocID="{9703BAF3-5C51-430A-A5A1-3B4CADFC4B5A}" presName="imagNode" presStyleLbl="fgImgPlace1" presStyleIdx="1" presStyleCnt="4"/>
      <dgm:spPr>
        <a:blipFill>
          <a:blip xmlns:r="http://schemas.openxmlformats.org/officeDocument/2006/relationships" r:embed="rId2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577D8AC7-F169-47CE-81D6-CF9780ED1449}" type="pres">
      <dgm:prSet presAssocID="{3EEF2F44-DD8C-440D-97A9-9324A4F3EB0F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E1B9681-4802-4C8D-A7FD-7B0B75084E07}" type="pres">
      <dgm:prSet presAssocID="{FEA96239-6609-4B07-9C89-3DDC28FA5299}" presName="compNode" presStyleCnt="0"/>
      <dgm:spPr/>
    </dgm:pt>
    <dgm:pt modelId="{263CC484-8DDF-4DE8-99CC-ABD94C1B2DF1}" type="pres">
      <dgm:prSet presAssocID="{FEA96239-6609-4B07-9C89-3DDC28FA5299}" presName="bkgdShape" presStyleLbl="node1" presStyleIdx="2" presStyleCnt="4"/>
      <dgm:spPr/>
      <dgm:t>
        <a:bodyPr/>
        <a:lstStyle/>
        <a:p>
          <a:endParaRPr lang="pt-BR"/>
        </a:p>
      </dgm:t>
    </dgm:pt>
    <dgm:pt modelId="{2079DF64-D40F-43EF-B1C0-4F3FF1D59D71}" type="pres">
      <dgm:prSet presAssocID="{FEA96239-6609-4B07-9C89-3DDC28FA529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EC299B-ED52-4319-B6D5-59A9E2334052}" type="pres">
      <dgm:prSet presAssocID="{FEA96239-6609-4B07-9C89-3DDC28FA5299}" presName="invisiNode" presStyleLbl="node1" presStyleIdx="2" presStyleCnt="4"/>
      <dgm:spPr/>
    </dgm:pt>
    <dgm:pt modelId="{D5F6410B-6387-4539-ACD8-697F36C646C6}" type="pres">
      <dgm:prSet presAssocID="{FEA96239-6609-4B07-9C89-3DDC28FA5299}" presName="imagNode" presStyleLbl="fgImgPlace1" presStyleIdx="2" presStyleCnt="4"/>
      <dgm:spPr>
        <a:blipFill>
          <a:blip xmlns:r="http://schemas.openxmlformats.org/officeDocument/2006/relationships" r:embed="rId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7C6F26D1-5804-4908-9438-CA6D0E1180F3}" type="pres">
      <dgm:prSet presAssocID="{280A0ABE-4810-4B68-8E9F-BA4EE7B5BE3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676BA16-DCB6-4A9C-AAB7-7A65565E537C}" type="pres">
      <dgm:prSet presAssocID="{27776B5E-5758-4E50-BDC8-2A1C1B9E3248}" presName="compNode" presStyleCnt="0"/>
      <dgm:spPr/>
    </dgm:pt>
    <dgm:pt modelId="{5979BDB7-A9F6-45D7-8C5E-E7D64B23432F}" type="pres">
      <dgm:prSet presAssocID="{27776B5E-5758-4E50-BDC8-2A1C1B9E3248}" presName="bkgdShape" presStyleLbl="node1" presStyleIdx="3" presStyleCnt="4"/>
      <dgm:spPr/>
      <dgm:t>
        <a:bodyPr/>
        <a:lstStyle/>
        <a:p>
          <a:endParaRPr lang="pt-BR"/>
        </a:p>
      </dgm:t>
    </dgm:pt>
    <dgm:pt modelId="{F76BFE8D-8DF1-4273-9ECE-5C14A4E162ED}" type="pres">
      <dgm:prSet presAssocID="{27776B5E-5758-4E50-BDC8-2A1C1B9E324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0C0D35-E4BF-44F3-ACB1-BD09410FE710}" type="pres">
      <dgm:prSet presAssocID="{27776B5E-5758-4E50-BDC8-2A1C1B9E3248}" presName="invisiNode" presStyleLbl="node1" presStyleIdx="3" presStyleCnt="4"/>
      <dgm:spPr/>
    </dgm:pt>
    <dgm:pt modelId="{BCE48C91-4185-476D-982C-53DDE4F47B28}" type="pres">
      <dgm:prSet presAssocID="{27776B5E-5758-4E50-BDC8-2A1C1B9E3248}" presName="imagNode" presStyleLbl="fgImgPlace1" presStyleIdx="3" presStyleCnt="4"/>
      <dgm:spPr>
        <a:blipFill>
          <a:blip xmlns:r="http://schemas.openxmlformats.org/officeDocument/2006/relationships" r:embed="rId4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9B64AEC4-D2CC-4E6A-A4BE-E15FB03F817F}" type="presOf" srcId="{FEA96239-6609-4B07-9C89-3DDC28FA5299}" destId="{263CC484-8DDF-4DE8-99CC-ABD94C1B2DF1}" srcOrd="0" destOrd="0" presId="urn:microsoft.com/office/officeart/2005/8/layout/hList7#1"/>
    <dgm:cxn modelId="{DAD58520-46C9-44A9-8479-D35884DC0279}" type="presOf" srcId="{6BF77C22-47E7-4674-BA2A-31F221CCBAED}" destId="{FC3C6737-8029-445F-963B-FBCE33174A0E}" srcOrd="0" destOrd="0" presId="urn:microsoft.com/office/officeart/2005/8/layout/hList7#1"/>
    <dgm:cxn modelId="{A8CEA9FA-3FD8-4EE1-827A-830B6A23BC66}" srcId="{9A9212C4-1837-487E-8698-A812FF823D06}" destId="{C8BE0E64-EF0C-4B05-98FC-74BEA278F7B0}" srcOrd="0" destOrd="0" parTransId="{34E9E09E-2173-4C2C-8D01-143F90167386}" sibTransId="{6BF77C22-47E7-4674-BA2A-31F221CCBAED}"/>
    <dgm:cxn modelId="{99B17E4D-DE6B-444E-8C92-97A12AF7FEFB}" type="presOf" srcId="{280A0ABE-4810-4B68-8E9F-BA4EE7B5BE37}" destId="{7C6F26D1-5804-4908-9438-CA6D0E1180F3}" srcOrd="0" destOrd="0" presId="urn:microsoft.com/office/officeart/2005/8/layout/hList7#1"/>
    <dgm:cxn modelId="{FEC7839E-D22F-4B28-9EB4-5F44354941E3}" type="presOf" srcId="{FEA96239-6609-4B07-9C89-3DDC28FA5299}" destId="{2079DF64-D40F-43EF-B1C0-4F3FF1D59D71}" srcOrd="1" destOrd="0" presId="urn:microsoft.com/office/officeart/2005/8/layout/hList7#1"/>
    <dgm:cxn modelId="{C1E52827-9707-4D2E-80D1-E2B21FF3B7FA}" type="presOf" srcId="{9A9212C4-1837-487E-8698-A812FF823D06}" destId="{361564D5-EC1A-4C1D-9D03-C9BB9492D35D}" srcOrd="0" destOrd="0" presId="urn:microsoft.com/office/officeart/2005/8/layout/hList7#1"/>
    <dgm:cxn modelId="{F7F707B6-4D04-4698-8BF1-BD42E29E5E0A}" type="presOf" srcId="{3EEF2F44-DD8C-440D-97A9-9324A4F3EB0F}" destId="{577D8AC7-F169-47CE-81D6-CF9780ED1449}" srcOrd="0" destOrd="0" presId="urn:microsoft.com/office/officeart/2005/8/layout/hList7#1"/>
    <dgm:cxn modelId="{3A0027FF-ADA9-4D4D-A31A-44567FB5CFFE}" type="presOf" srcId="{27776B5E-5758-4E50-BDC8-2A1C1B9E3248}" destId="{5979BDB7-A9F6-45D7-8C5E-E7D64B23432F}" srcOrd="0" destOrd="0" presId="urn:microsoft.com/office/officeart/2005/8/layout/hList7#1"/>
    <dgm:cxn modelId="{CDD22C94-760B-4978-9D28-BCBED95DC96E}" srcId="{9A9212C4-1837-487E-8698-A812FF823D06}" destId="{FEA96239-6609-4B07-9C89-3DDC28FA5299}" srcOrd="2" destOrd="0" parTransId="{46982A72-8D35-4348-A3C8-5BCCC46D2E05}" sibTransId="{280A0ABE-4810-4B68-8E9F-BA4EE7B5BE37}"/>
    <dgm:cxn modelId="{B317A0C4-B296-40AA-891F-5D9C24D3FAC9}" srcId="{9A9212C4-1837-487E-8698-A812FF823D06}" destId="{27776B5E-5758-4E50-BDC8-2A1C1B9E3248}" srcOrd="3" destOrd="0" parTransId="{D119B7A8-03F4-46D2-89DD-55233ACE5973}" sibTransId="{37DA6952-5E86-4A45-928E-C15B1BECA39C}"/>
    <dgm:cxn modelId="{951AA791-18C7-4D5B-9F9F-4021E18A0E62}" type="presOf" srcId="{C8BE0E64-EF0C-4B05-98FC-74BEA278F7B0}" destId="{43180813-0A59-478F-9932-530415BB028B}" srcOrd="1" destOrd="0" presId="urn:microsoft.com/office/officeart/2005/8/layout/hList7#1"/>
    <dgm:cxn modelId="{6020AD25-AF37-4990-95F7-D5BCE097AB76}" type="presOf" srcId="{9703BAF3-5C51-430A-A5A1-3B4CADFC4B5A}" destId="{DD9D21A9-B931-4548-9331-6B37C1C15E07}" srcOrd="0" destOrd="0" presId="urn:microsoft.com/office/officeart/2005/8/layout/hList7#1"/>
    <dgm:cxn modelId="{6DD80106-1E1A-458B-9E31-72F9E94FB425}" type="presOf" srcId="{27776B5E-5758-4E50-BDC8-2A1C1B9E3248}" destId="{F76BFE8D-8DF1-4273-9ECE-5C14A4E162ED}" srcOrd="1" destOrd="0" presId="urn:microsoft.com/office/officeart/2005/8/layout/hList7#1"/>
    <dgm:cxn modelId="{C064B97A-A56C-480F-9EBD-7991F2F5AEAB}" type="presOf" srcId="{C8BE0E64-EF0C-4B05-98FC-74BEA278F7B0}" destId="{6F8E51B6-F799-40D7-96BB-C6584EDADEDB}" srcOrd="0" destOrd="0" presId="urn:microsoft.com/office/officeart/2005/8/layout/hList7#1"/>
    <dgm:cxn modelId="{159483CC-034A-4AD8-947B-30A672BEC894}" type="presOf" srcId="{9703BAF3-5C51-430A-A5A1-3B4CADFC4B5A}" destId="{34C277C4-FB60-4205-94F8-F75E2AEBD258}" srcOrd="1" destOrd="0" presId="urn:microsoft.com/office/officeart/2005/8/layout/hList7#1"/>
    <dgm:cxn modelId="{94A9297C-6ABC-4798-B29F-682E96D471C5}" srcId="{9A9212C4-1837-487E-8698-A812FF823D06}" destId="{9703BAF3-5C51-430A-A5A1-3B4CADFC4B5A}" srcOrd="1" destOrd="0" parTransId="{A5789237-1359-4AC9-A638-8212FB33A409}" sibTransId="{3EEF2F44-DD8C-440D-97A9-9324A4F3EB0F}"/>
    <dgm:cxn modelId="{5577EFCC-5835-46F4-8712-AE52382D0117}" type="presParOf" srcId="{361564D5-EC1A-4C1D-9D03-C9BB9492D35D}" destId="{52DC8392-ED37-499D-A726-B5DED244682F}" srcOrd="0" destOrd="0" presId="urn:microsoft.com/office/officeart/2005/8/layout/hList7#1"/>
    <dgm:cxn modelId="{B0F685F4-35CD-44A9-8CC3-394758478379}" type="presParOf" srcId="{361564D5-EC1A-4C1D-9D03-C9BB9492D35D}" destId="{D84E7A2F-0ADD-4BE9-B5BC-76AC99D2E369}" srcOrd="1" destOrd="0" presId="urn:microsoft.com/office/officeart/2005/8/layout/hList7#1"/>
    <dgm:cxn modelId="{E7367092-6C03-42BF-8266-D400C8E22ED9}" type="presParOf" srcId="{D84E7A2F-0ADD-4BE9-B5BC-76AC99D2E369}" destId="{74862B33-B40D-4C01-8A5D-FB4E6204FCD5}" srcOrd="0" destOrd="0" presId="urn:microsoft.com/office/officeart/2005/8/layout/hList7#1"/>
    <dgm:cxn modelId="{6EEE6A4D-88C0-4F1D-A15A-0E403F6E4A30}" type="presParOf" srcId="{74862B33-B40D-4C01-8A5D-FB4E6204FCD5}" destId="{6F8E51B6-F799-40D7-96BB-C6584EDADEDB}" srcOrd="0" destOrd="0" presId="urn:microsoft.com/office/officeart/2005/8/layout/hList7#1"/>
    <dgm:cxn modelId="{3A207CBC-8194-439C-9B67-9E1D1312ABD7}" type="presParOf" srcId="{74862B33-B40D-4C01-8A5D-FB4E6204FCD5}" destId="{43180813-0A59-478F-9932-530415BB028B}" srcOrd="1" destOrd="0" presId="urn:microsoft.com/office/officeart/2005/8/layout/hList7#1"/>
    <dgm:cxn modelId="{4752A467-C899-42FC-9778-B0CFB46FF1A4}" type="presParOf" srcId="{74862B33-B40D-4C01-8A5D-FB4E6204FCD5}" destId="{70711571-4773-4C2C-9773-26457EC3FD8C}" srcOrd="2" destOrd="0" presId="urn:microsoft.com/office/officeart/2005/8/layout/hList7#1"/>
    <dgm:cxn modelId="{E1BD7B11-D234-480F-A3B9-68D8A2FE5D40}" type="presParOf" srcId="{74862B33-B40D-4C01-8A5D-FB4E6204FCD5}" destId="{70A4CACE-A9CF-44C6-A38E-A7D68A253E31}" srcOrd="3" destOrd="0" presId="urn:microsoft.com/office/officeart/2005/8/layout/hList7#1"/>
    <dgm:cxn modelId="{CEB93758-131B-4EDE-9086-319E875CAF53}" type="presParOf" srcId="{D84E7A2F-0ADD-4BE9-B5BC-76AC99D2E369}" destId="{FC3C6737-8029-445F-963B-FBCE33174A0E}" srcOrd="1" destOrd="0" presId="urn:microsoft.com/office/officeart/2005/8/layout/hList7#1"/>
    <dgm:cxn modelId="{8F364BDA-0EE0-4E51-93CD-733469AFC216}" type="presParOf" srcId="{D84E7A2F-0ADD-4BE9-B5BC-76AC99D2E369}" destId="{D6235FB4-DAED-4398-A811-BB1E9A8DCA05}" srcOrd="2" destOrd="0" presId="urn:microsoft.com/office/officeart/2005/8/layout/hList7#1"/>
    <dgm:cxn modelId="{6F6A536F-16A3-4A8D-969C-3739F32ABAA5}" type="presParOf" srcId="{D6235FB4-DAED-4398-A811-BB1E9A8DCA05}" destId="{DD9D21A9-B931-4548-9331-6B37C1C15E07}" srcOrd="0" destOrd="0" presId="urn:microsoft.com/office/officeart/2005/8/layout/hList7#1"/>
    <dgm:cxn modelId="{A95995B2-071E-4494-9188-1BFC7B3C4C6E}" type="presParOf" srcId="{D6235FB4-DAED-4398-A811-BB1E9A8DCA05}" destId="{34C277C4-FB60-4205-94F8-F75E2AEBD258}" srcOrd="1" destOrd="0" presId="urn:microsoft.com/office/officeart/2005/8/layout/hList7#1"/>
    <dgm:cxn modelId="{FFEE6CB2-B1B9-490D-A863-58E994F87D2A}" type="presParOf" srcId="{D6235FB4-DAED-4398-A811-BB1E9A8DCA05}" destId="{AC8E26E1-D02E-4C37-BB21-99E7D866A383}" srcOrd="2" destOrd="0" presId="urn:microsoft.com/office/officeart/2005/8/layout/hList7#1"/>
    <dgm:cxn modelId="{95F6F60F-AF81-41EF-B810-44EF63246644}" type="presParOf" srcId="{D6235FB4-DAED-4398-A811-BB1E9A8DCA05}" destId="{354D6D34-9F0B-4EED-9E87-6A1168BAA371}" srcOrd="3" destOrd="0" presId="urn:microsoft.com/office/officeart/2005/8/layout/hList7#1"/>
    <dgm:cxn modelId="{7DE67CF3-07B9-4D71-9F0D-3730190C521B}" type="presParOf" srcId="{D84E7A2F-0ADD-4BE9-B5BC-76AC99D2E369}" destId="{577D8AC7-F169-47CE-81D6-CF9780ED1449}" srcOrd="3" destOrd="0" presId="urn:microsoft.com/office/officeart/2005/8/layout/hList7#1"/>
    <dgm:cxn modelId="{94A9F1AD-7FE7-43C9-B619-D8168834DA60}" type="presParOf" srcId="{D84E7A2F-0ADD-4BE9-B5BC-76AC99D2E369}" destId="{FE1B9681-4802-4C8D-A7FD-7B0B75084E07}" srcOrd="4" destOrd="0" presId="urn:microsoft.com/office/officeart/2005/8/layout/hList7#1"/>
    <dgm:cxn modelId="{6BC9377E-2941-4C3F-B6E2-48584413AD2C}" type="presParOf" srcId="{FE1B9681-4802-4C8D-A7FD-7B0B75084E07}" destId="{263CC484-8DDF-4DE8-99CC-ABD94C1B2DF1}" srcOrd="0" destOrd="0" presId="urn:microsoft.com/office/officeart/2005/8/layout/hList7#1"/>
    <dgm:cxn modelId="{95534FE9-26ED-456E-B9A1-9052A908C99E}" type="presParOf" srcId="{FE1B9681-4802-4C8D-A7FD-7B0B75084E07}" destId="{2079DF64-D40F-43EF-B1C0-4F3FF1D59D71}" srcOrd="1" destOrd="0" presId="urn:microsoft.com/office/officeart/2005/8/layout/hList7#1"/>
    <dgm:cxn modelId="{EBF7441A-3754-40AF-BDE5-5F90E093B4A8}" type="presParOf" srcId="{FE1B9681-4802-4C8D-A7FD-7B0B75084E07}" destId="{DCEC299B-ED52-4319-B6D5-59A9E2334052}" srcOrd="2" destOrd="0" presId="urn:microsoft.com/office/officeart/2005/8/layout/hList7#1"/>
    <dgm:cxn modelId="{5A7BC262-ABCC-4DED-ADDD-8CCCF2972A03}" type="presParOf" srcId="{FE1B9681-4802-4C8D-A7FD-7B0B75084E07}" destId="{D5F6410B-6387-4539-ACD8-697F36C646C6}" srcOrd="3" destOrd="0" presId="urn:microsoft.com/office/officeart/2005/8/layout/hList7#1"/>
    <dgm:cxn modelId="{92C6CC6A-2617-49F1-AE84-66F9BCCF0EEE}" type="presParOf" srcId="{D84E7A2F-0ADD-4BE9-B5BC-76AC99D2E369}" destId="{7C6F26D1-5804-4908-9438-CA6D0E1180F3}" srcOrd="5" destOrd="0" presId="urn:microsoft.com/office/officeart/2005/8/layout/hList7#1"/>
    <dgm:cxn modelId="{17C2CC21-74CF-4E11-8B5B-086F53C45282}" type="presParOf" srcId="{D84E7A2F-0ADD-4BE9-B5BC-76AC99D2E369}" destId="{F676BA16-DCB6-4A9C-AAB7-7A65565E537C}" srcOrd="6" destOrd="0" presId="urn:microsoft.com/office/officeart/2005/8/layout/hList7#1"/>
    <dgm:cxn modelId="{4E3CBE95-976B-4C19-940A-3ED23D4D5F38}" type="presParOf" srcId="{F676BA16-DCB6-4A9C-AAB7-7A65565E537C}" destId="{5979BDB7-A9F6-45D7-8C5E-E7D64B23432F}" srcOrd="0" destOrd="0" presId="urn:microsoft.com/office/officeart/2005/8/layout/hList7#1"/>
    <dgm:cxn modelId="{36B1528A-192A-4183-B76D-675AD1A7E6D2}" type="presParOf" srcId="{F676BA16-DCB6-4A9C-AAB7-7A65565E537C}" destId="{F76BFE8D-8DF1-4273-9ECE-5C14A4E162ED}" srcOrd="1" destOrd="0" presId="urn:microsoft.com/office/officeart/2005/8/layout/hList7#1"/>
    <dgm:cxn modelId="{37216900-5D90-481F-B919-A74A1A0C3830}" type="presParOf" srcId="{F676BA16-DCB6-4A9C-AAB7-7A65565E537C}" destId="{DE0C0D35-E4BF-44F3-ACB1-BD09410FE710}" srcOrd="2" destOrd="0" presId="urn:microsoft.com/office/officeart/2005/8/layout/hList7#1"/>
    <dgm:cxn modelId="{896EA951-625E-4B34-A4D6-93890116269B}" type="presParOf" srcId="{F676BA16-DCB6-4A9C-AAB7-7A65565E537C}" destId="{BCE48C91-4185-476D-982C-53DDE4F47B2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E51B6-F799-40D7-96BB-C6584EDADEDB}">
      <dsp:nvSpPr>
        <dsp:cNvPr id="0" name=""/>
        <dsp:cNvSpPr/>
      </dsp:nvSpPr>
      <dsp:spPr>
        <a:xfrm>
          <a:off x="0" y="0"/>
          <a:ext cx="2150958" cy="4154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PLANO DE APOIO TÉCNICO PARA INDUÇÃO ORIENTADA DOS GASTOS E APRIMORAMENTO DA GESTÃO DO SUAS</a:t>
          </a:r>
          <a:endParaRPr lang="pt-BR" sz="1600" b="1" kern="1200" dirty="0"/>
        </a:p>
      </dsp:txBody>
      <dsp:txXfrm>
        <a:off x="0" y="1661701"/>
        <a:ext cx="2150958" cy="1661701"/>
      </dsp:txXfrm>
    </dsp:sp>
    <dsp:sp modelId="{70A4CACE-A9CF-44C6-A38E-A7D68A253E31}">
      <dsp:nvSpPr>
        <dsp:cNvPr id="0" name=""/>
        <dsp:cNvSpPr/>
      </dsp:nvSpPr>
      <dsp:spPr>
        <a:xfrm>
          <a:off x="386464" y="249255"/>
          <a:ext cx="1383366" cy="1383366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D9D21A9-B931-4548-9331-6B37C1C15E07}">
      <dsp:nvSpPr>
        <dsp:cNvPr id="0" name=""/>
        <dsp:cNvSpPr/>
      </dsp:nvSpPr>
      <dsp:spPr>
        <a:xfrm>
          <a:off x="2215886" y="0"/>
          <a:ext cx="2075293" cy="4154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800" b="1" kern="1200" dirty="0" smtClean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CAPACITAÇÃO CONTINUADA:</a:t>
          </a:r>
          <a:r>
            <a:rPr lang="pt-BR" sz="2000" b="1" kern="1200" dirty="0" smtClean="0"/>
            <a:t> </a:t>
          </a:r>
          <a:r>
            <a:rPr lang="pt-BR" sz="1600" b="1" kern="1200" dirty="0" smtClean="0"/>
            <a:t>Programa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600" b="1" kern="1200" dirty="0" smtClean="0"/>
            <a:t>Capacita SUAS (parceria com MDS)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600" b="1" kern="1200" dirty="0" smtClean="0"/>
        </a:p>
      </dsp:txBody>
      <dsp:txXfrm>
        <a:off x="2215886" y="1661701"/>
        <a:ext cx="2075293" cy="1661701"/>
      </dsp:txXfrm>
    </dsp:sp>
    <dsp:sp modelId="{354D6D34-9F0B-4EED-9E87-6A1168BAA371}">
      <dsp:nvSpPr>
        <dsp:cNvPr id="0" name=""/>
        <dsp:cNvSpPr/>
      </dsp:nvSpPr>
      <dsp:spPr>
        <a:xfrm>
          <a:off x="2561849" y="249255"/>
          <a:ext cx="1383366" cy="1383366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C484-8DDF-4DE8-99CC-ABD94C1B2DF1}">
      <dsp:nvSpPr>
        <dsp:cNvPr id="0" name=""/>
        <dsp:cNvSpPr/>
      </dsp:nvSpPr>
      <dsp:spPr>
        <a:xfrm>
          <a:off x="4353437" y="0"/>
          <a:ext cx="2075293" cy="4154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CRIAÇÃO NÚCLEO DE EDUCAÇÃO PERMANENTE DO SUAS DE MINAS GERAIS</a:t>
          </a:r>
          <a:endParaRPr lang="pt-BR" sz="1800" b="1" kern="1200" dirty="0"/>
        </a:p>
      </dsp:txBody>
      <dsp:txXfrm>
        <a:off x="4353437" y="1661701"/>
        <a:ext cx="2075293" cy="1661701"/>
      </dsp:txXfrm>
    </dsp:sp>
    <dsp:sp modelId="{D5F6410B-6387-4539-ACD8-697F36C646C6}">
      <dsp:nvSpPr>
        <dsp:cNvPr id="0" name=""/>
        <dsp:cNvSpPr/>
      </dsp:nvSpPr>
      <dsp:spPr>
        <a:xfrm>
          <a:off x="4699401" y="249255"/>
          <a:ext cx="1383366" cy="1383366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979BDB7-A9F6-45D7-8C5E-E7D64B23432F}">
      <dsp:nvSpPr>
        <dsp:cNvPr id="0" name=""/>
        <dsp:cNvSpPr/>
      </dsp:nvSpPr>
      <dsp:spPr>
        <a:xfrm>
          <a:off x="6490989" y="0"/>
          <a:ext cx="2075293" cy="4154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PLANO DE SUPERVISÃO TÉCNICA AOS TRABALHADORES DO SUAS </a:t>
          </a:r>
          <a:endParaRPr lang="pt-BR" sz="1800" b="1" kern="1200" dirty="0"/>
        </a:p>
      </dsp:txBody>
      <dsp:txXfrm>
        <a:off x="6490989" y="1661701"/>
        <a:ext cx="2075293" cy="1661701"/>
      </dsp:txXfrm>
    </dsp:sp>
    <dsp:sp modelId="{BCE48C91-4185-476D-982C-53DDE4F47B28}">
      <dsp:nvSpPr>
        <dsp:cNvPr id="0" name=""/>
        <dsp:cNvSpPr/>
      </dsp:nvSpPr>
      <dsp:spPr>
        <a:xfrm>
          <a:off x="6836953" y="249255"/>
          <a:ext cx="1383366" cy="1383366"/>
        </a:xfrm>
        <a:prstGeom prst="ellipse">
          <a:avLst/>
        </a:prstGeom>
        <a:blipFill>
          <a:blip xmlns:r="http://schemas.openxmlformats.org/officeDocument/2006/relationships" r:embed="rId4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DC8392-ED37-499D-A726-B5DED244682F}">
      <dsp:nvSpPr>
        <dsp:cNvPr id="0" name=""/>
        <dsp:cNvSpPr/>
      </dsp:nvSpPr>
      <dsp:spPr>
        <a:xfrm>
          <a:off x="342758" y="3323403"/>
          <a:ext cx="7883435" cy="623138"/>
        </a:xfrm>
        <a:prstGeom prst="leftRightArrow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4B7FC-B7CB-4051-9665-5E9E200F15DC}" type="datetimeFigureOut">
              <a:rPr lang="pt-BR" smtClean="0"/>
              <a:t>06/08/2015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39986-8CEE-4BE4-BC1C-6601E4B31A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223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17AD2-D7DF-4DF8-AEC5-DF3ACEE7266D}" type="datetimeFigureOut">
              <a:rPr lang="pt-BR" smtClean="0"/>
              <a:pPr/>
              <a:t>06/08/2015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A05E0-42F1-4AA4-96BC-3D4E324FB8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48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03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287 municípios com mais de 10 parcelas de saldo ou valor superior a 150.000,00 parado em conta em 31/12/2014. Dentro desse estão os 29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são de grande porte e concentram 40% do saldo total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98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5303" y="1472728"/>
            <a:ext cx="7573243" cy="457751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467668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-267565" y="-71081"/>
            <a:ext cx="1779466" cy="6819121"/>
            <a:chOff x="-267565" y="-71081"/>
            <a:chExt cx="1779466" cy="6819121"/>
          </a:xfrm>
        </p:grpSpPr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32"/>
            <a:stretch/>
          </p:blipFill>
          <p:spPr bwMode="auto">
            <a:xfrm rot="17945357">
              <a:off x="-311918" y="5438587"/>
              <a:ext cx="1395594" cy="122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9"/>
            <a:stretch/>
          </p:blipFill>
          <p:spPr bwMode="auto">
            <a:xfrm rot="77803">
              <a:off x="-83951" y="4365708"/>
              <a:ext cx="1341504" cy="141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tângulo 24"/>
            <p:cNvSpPr/>
            <p:nvPr userDrawn="1"/>
          </p:nvSpPr>
          <p:spPr>
            <a:xfrm rot="21468474">
              <a:off x="1357663" y="5078418"/>
              <a:ext cx="117993" cy="4179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32"/>
            <a:stretch/>
          </p:blipFill>
          <p:spPr bwMode="auto">
            <a:xfrm rot="18076883">
              <a:off x="-353302" y="3101226"/>
              <a:ext cx="1395594" cy="122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9"/>
            <a:stretch/>
          </p:blipFill>
          <p:spPr bwMode="auto">
            <a:xfrm rot="209329">
              <a:off x="-94974" y="2107159"/>
              <a:ext cx="1341504" cy="141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tângulo 21"/>
            <p:cNvSpPr/>
            <p:nvPr userDrawn="1"/>
          </p:nvSpPr>
          <p:spPr>
            <a:xfrm>
              <a:off x="1346640" y="2819869"/>
              <a:ext cx="117993" cy="4179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32"/>
            <a:stretch/>
          </p:blipFill>
          <p:spPr bwMode="auto">
            <a:xfrm rot="18076883">
              <a:off x="-353706" y="922986"/>
              <a:ext cx="1395594" cy="122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9"/>
            <a:stretch/>
          </p:blipFill>
          <p:spPr bwMode="auto">
            <a:xfrm rot="209329">
              <a:off x="-95378" y="-71081"/>
              <a:ext cx="1341504" cy="141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tângulo 13"/>
            <p:cNvSpPr/>
            <p:nvPr userDrawn="1"/>
          </p:nvSpPr>
          <p:spPr>
            <a:xfrm>
              <a:off x="1346236" y="641629"/>
              <a:ext cx="117993" cy="4179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 userDrawn="1"/>
          </p:nvSpPr>
          <p:spPr>
            <a:xfrm>
              <a:off x="1393908" y="2869091"/>
              <a:ext cx="117993" cy="4179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/>
            <p:cNvSpPr/>
            <p:nvPr userDrawn="1"/>
          </p:nvSpPr>
          <p:spPr>
            <a:xfrm>
              <a:off x="1364060" y="5106764"/>
              <a:ext cx="117993" cy="4179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27" name="Picture 3" descr="T:\Nova Logo do Govern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6314"/>
            <a:ext cx="2268315" cy="6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 userDrawn="1"/>
        </p:nvSpPr>
        <p:spPr>
          <a:xfrm>
            <a:off x="1043608" y="908720"/>
            <a:ext cx="8100392" cy="14401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4096" y="-171400"/>
            <a:ext cx="7988424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23281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06/08/2015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89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06/08/2015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41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06/08/2015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458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06/08/2015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603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06/08/2015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88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467668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0" name="Picture 3" descr="T:\Nova Logo do Govern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73" y="6165304"/>
            <a:ext cx="2268315" cy="6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264096" y="-171400"/>
            <a:ext cx="7988424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332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467668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0" name="Picture 3" descr="T:\Nova Logo do Govern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73" y="6165304"/>
            <a:ext cx="2268315" cy="6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264096" y="-171400"/>
            <a:ext cx="7988424" cy="1470025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416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467668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0" name="Picture 3" descr="T:\Nova Logo do Govern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73" y="6165304"/>
            <a:ext cx="2268315" cy="6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264096" y="-171400"/>
            <a:ext cx="7988424" cy="1470025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975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467668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0" name="Picture 3" descr="T:\Nova Logo do Govern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73" y="6165304"/>
            <a:ext cx="2268315" cy="6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264096" y="-171400"/>
            <a:ext cx="7988424" cy="14700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86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1700808"/>
            <a:ext cx="9252520" cy="151216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7772400" cy="1362075"/>
          </a:xfrm>
          <a:ln>
            <a:noFill/>
          </a:ln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5576" y="3212977"/>
            <a:ext cx="7772400" cy="792087"/>
          </a:xfrm>
        </p:spPr>
        <p:txBody>
          <a:bodyPr anchor="b"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Agency FB" panose="020B0503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pic>
        <p:nvPicPr>
          <p:cNvPr id="7" name="Picture 3" descr="T:\Nova Logo do Govern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4149080"/>
            <a:ext cx="4783647" cy="131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9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06/08/2015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15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06/08/2015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28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06/08/2015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06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ADBC7-0D04-4FA9-8A90-C605AA8E0976}" type="datetimeFigureOut">
              <a:rPr lang="pt-BR" smtClean="0"/>
              <a:pPr/>
              <a:t>06/08/2015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7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778893"/>
            <a:ext cx="7772400" cy="1362075"/>
          </a:xfrm>
        </p:spPr>
        <p:txBody>
          <a:bodyPr anchor="ctr">
            <a:normAutofit/>
          </a:bodyPr>
          <a:lstStyle/>
          <a:p>
            <a:r>
              <a:rPr lang="pt-BR" sz="3200" dirty="0" smtClean="0"/>
              <a:t>Programa QUALIFICA </a:t>
            </a:r>
            <a:r>
              <a:rPr lang="pt-BR" sz="3200" dirty="0"/>
              <a:t>SUAS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75856" y="630002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Gill Sans MT" panose="020B0502020104020203" pitchFamily="34" charset="0"/>
              </a:rPr>
              <a:t>07 de agosto de 2015</a:t>
            </a:r>
            <a:endParaRPr lang="pt-BR" sz="1600" b="1" dirty="0">
              <a:latin typeface="Gill Sans MT" panose="020B0502020104020203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1069" y="32036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SECRETARIA DE ESTADO DE TRABALHO E DESENVOLVIMENTO SOCIAL</a:t>
            </a:r>
            <a:endParaRPr lang="pt-BR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-243408"/>
            <a:ext cx="9108504" cy="1470025"/>
          </a:xfrm>
        </p:spPr>
        <p:txBody>
          <a:bodyPr>
            <a:noAutofit/>
          </a:bodyPr>
          <a:lstStyle/>
          <a:p>
            <a:r>
              <a:rPr lang="pt-BR" sz="4000" dirty="0" smtClean="0"/>
              <a:t>Programa Qualifica SUAS</a:t>
            </a:r>
            <a:endParaRPr lang="pt-BR" sz="40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060848"/>
            <a:ext cx="8344478" cy="1656184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O eixo de capacitação continuada consiste no desenvolvimento de ações de capacitação e qualificação para trabalhadores e conselheiros de assistência social, pautados na perspectiva da Política Nacional de Educação Permanente (PNEP</a:t>
            </a:r>
            <a:r>
              <a:rPr lang="pt-BR" sz="2000" dirty="0" smtClean="0">
                <a:solidFill>
                  <a:schemeClr val="tx1"/>
                </a:solidFill>
              </a:rPr>
              <a:t>), </a:t>
            </a:r>
            <a:r>
              <a:rPr lang="pt-BR" sz="2000" dirty="0">
                <a:solidFill>
                  <a:schemeClr val="tx1"/>
                </a:solidFill>
              </a:rPr>
              <a:t>articulando com o Programa Nacional de Capacitação do SUAS – Capacita </a:t>
            </a:r>
            <a:r>
              <a:rPr lang="pt-BR" sz="2000" dirty="0" smtClean="0">
                <a:solidFill>
                  <a:schemeClr val="tx1"/>
                </a:solidFill>
              </a:rPr>
              <a:t>SUAS.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052737"/>
            <a:ext cx="8424936" cy="789002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algn="ctr"/>
            <a:r>
              <a:rPr lang="pt-BR" sz="2000" b="1" dirty="0">
                <a:solidFill>
                  <a:schemeClr val="bg1"/>
                </a:solidFill>
              </a:rPr>
              <a:t>EIXO 2 - CAPACITAÇÃO CONTINUADA</a:t>
            </a:r>
          </a:p>
        </p:txBody>
      </p:sp>
      <p:sp>
        <p:nvSpPr>
          <p:cNvPr id="7" name="Elipse 6"/>
          <p:cNvSpPr/>
          <p:nvPr/>
        </p:nvSpPr>
        <p:spPr>
          <a:xfrm>
            <a:off x="595784" y="1124744"/>
            <a:ext cx="663848" cy="598011"/>
          </a:xfrm>
          <a:prstGeom prst="ellipse">
            <a:avLst/>
          </a:prstGeom>
          <a:blipFill>
            <a:blip r:embed="rId2" cstate="print">
              <a:duotone>
                <a:schemeClr val="accent2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2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tângulo de cantos arredondados 8"/>
          <p:cNvSpPr/>
          <p:nvPr/>
        </p:nvSpPr>
        <p:spPr>
          <a:xfrm>
            <a:off x="399761" y="4077072"/>
            <a:ext cx="8344478" cy="216024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O </a:t>
            </a:r>
            <a:r>
              <a:rPr lang="pt-BR" sz="2000" dirty="0" smtClean="0">
                <a:solidFill>
                  <a:schemeClr val="tx1"/>
                </a:solidFill>
              </a:rPr>
              <a:t>Capacita SUAS visa </a:t>
            </a:r>
            <a:r>
              <a:rPr lang="pt-BR" sz="2000" dirty="0">
                <a:solidFill>
                  <a:schemeClr val="tx1"/>
                </a:solidFill>
              </a:rPr>
              <a:t>garantir a oferta de formação permanente para qualificar profissionais do SUAS no provimento dos serviços e benefícios </a:t>
            </a:r>
            <a:r>
              <a:rPr lang="pt-BR" sz="2000" dirty="0" err="1">
                <a:solidFill>
                  <a:schemeClr val="tx1"/>
                </a:solidFill>
              </a:rPr>
              <a:t>socioassistenciais</a:t>
            </a:r>
            <a:r>
              <a:rPr lang="pt-BR" sz="2000" dirty="0">
                <a:solidFill>
                  <a:schemeClr val="tx1"/>
                </a:solidFill>
              </a:rPr>
              <a:t>. Para tal, ele compreende a definição de diretrizes e matrizes de cursos a nível nacional, e a operacionalização dos cursos pelos governos estaduais em parceria com Instituições de Ensino Superior</a:t>
            </a:r>
            <a:r>
              <a:rPr lang="pt-BR" sz="2000" dirty="0" smtClean="0">
                <a:solidFill>
                  <a:schemeClr val="tx1"/>
                </a:solidFill>
              </a:rPr>
              <a:t>. No caso de Minas, contaremos com a Fundação João Pinheiro na coordenação, supervisão e monitoramento conjuntos do Capacita SUAS. 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-243408"/>
            <a:ext cx="9108504" cy="1470025"/>
          </a:xfrm>
        </p:spPr>
        <p:txBody>
          <a:bodyPr>
            <a:noAutofit/>
          </a:bodyPr>
          <a:lstStyle/>
          <a:p>
            <a:r>
              <a:rPr lang="pt-BR" sz="4000" dirty="0" smtClean="0"/>
              <a:t>Programa Qualifica SUAS</a:t>
            </a:r>
            <a:endParaRPr lang="pt-BR" sz="40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052737"/>
            <a:ext cx="8424936" cy="789002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algn="ctr"/>
            <a:r>
              <a:rPr lang="pt-BR" sz="2000" b="1" dirty="0">
                <a:solidFill>
                  <a:schemeClr val="bg1"/>
                </a:solidFill>
              </a:rPr>
              <a:t>EIXO 2 - CAPACITAÇÃO CONTINUADA</a:t>
            </a:r>
          </a:p>
        </p:txBody>
      </p:sp>
      <p:sp>
        <p:nvSpPr>
          <p:cNvPr id="7" name="Elipse 6"/>
          <p:cNvSpPr/>
          <p:nvPr/>
        </p:nvSpPr>
        <p:spPr>
          <a:xfrm>
            <a:off x="595784" y="1124744"/>
            <a:ext cx="663848" cy="598011"/>
          </a:xfrm>
          <a:prstGeom prst="ellipse">
            <a:avLst/>
          </a:prstGeom>
          <a:blipFill>
            <a:blip r:embed="rId2" cstate="print">
              <a:duotone>
                <a:schemeClr val="accent2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2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58818"/>
              </p:ext>
            </p:extLst>
          </p:nvPr>
        </p:nvGraphicFramePr>
        <p:xfrm>
          <a:off x="755576" y="1988840"/>
          <a:ext cx="7632848" cy="4278978"/>
        </p:xfrm>
        <a:graphic>
          <a:graphicData uri="http://schemas.openxmlformats.org/drawingml/2006/table">
            <a:tbl>
              <a:tblPr firstRow="1" firstCol="1" bandRow="1"/>
              <a:tblGrid>
                <a:gridCol w="2536056"/>
                <a:gridCol w="2004066"/>
                <a:gridCol w="1796582"/>
                <a:gridCol w="1296144"/>
              </a:tblGrid>
              <a:tr h="55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Ações</a:t>
                      </a:r>
                      <a:endParaRPr lang="pt-BR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Meta</a:t>
                      </a:r>
                      <a:r>
                        <a:rPr lang="pt-BR" sz="16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física</a:t>
                      </a:r>
                      <a:endParaRPr lang="pt-BR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Meta financeira</a:t>
                      </a:r>
                      <a:endParaRPr lang="pt-BR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Prazo</a:t>
                      </a:r>
                      <a:endParaRPr lang="pt-BR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11907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Capacita SUAS (parceria com FJP)</a:t>
                      </a:r>
                      <a:endParaRPr lang="pt-B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10.536 pessoas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capacitadas ou apoiadas tecnicamente </a:t>
                      </a: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R$ 10.789.200,00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2015-2018</a:t>
                      </a: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5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Capacitação de gestão orçamentária e financeira para municípios (convênio com AMM)</a:t>
                      </a:r>
                      <a:endParaRPr lang="pt-B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800 pessoas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capacitadas ou apoiadas tecnicamente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-*</a:t>
                      </a: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2015-2016</a:t>
                      </a: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7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Vídeo conferências (parceria com SECTES - UAI </a:t>
                      </a:r>
                      <a:r>
                        <a:rPr lang="pt-BR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TECs</a:t>
                      </a:r>
                      <a:r>
                        <a:rPr lang="pt-BR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 outras instituições)</a:t>
                      </a:r>
                      <a:endParaRPr lang="pt-B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20.000 </a:t>
                      </a:r>
                      <a:r>
                        <a:rPr lang="pt-B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pessoas </a:t>
                      </a:r>
                      <a:r>
                        <a:rPr lang="pt-B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capacitadas ou apoiadas tecnicamente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2015-2018</a:t>
                      </a: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tângulo de cantos arredondados 9"/>
          <p:cNvSpPr/>
          <p:nvPr/>
        </p:nvSpPr>
        <p:spPr>
          <a:xfrm>
            <a:off x="763946" y="6381328"/>
            <a:ext cx="3592030" cy="379424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 smtClean="0">
                <a:solidFill>
                  <a:schemeClr val="tx1"/>
                </a:solidFill>
              </a:rPr>
              <a:t>*Recursos previstos no Eixo </a:t>
            </a:r>
            <a:r>
              <a:rPr lang="pt-BR" sz="1700" dirty="0" smtClean="0">
                <a:solidFill>
                  <a:schemeClr val="tx1"/>
                </a:solidFill>
              </a:rPr>
              <a:t>4 </a:t>
            </a:r>
            <a:endParaRPr lang="pt-BR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-243408"/>
            <a:ext cx="9108504" cy="1470025"/>
          </a:xfrm>
        </p:spPr>
        <p:txBody>
          <a:bodyPr>
            <a:noAutofit/>
          </a:bodyPr>
          <a:lstStyle/>
          <a:p>
            <a:r>
              <a:rPr lang="pt-BR" sz="4000" dirty="0" smtClean="0"/>
              <a:t>Programa Qualifica SUAS</a:t>
            </a:r>
            <a:endParaRPr lang="pt-BR" sz="40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5" y="4653136"/>
            <a:ext cx="8424937" cy="144016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 inclusão da criação do Núcleo </a:t>
            </a:r>
            <a:r>
              <a:rPr lang="pt-BR" dirty="0" smtClean="0">
                <a:solidFill>
                  <a:schemeClr val="tx1"/>
                </a:solidFill>
              </a:rPr>
              <a:t>no </a:t>
            </a:r>
            <a:r>
              <a:rPr lang="pt-BR" dirty="0">
                <a:solidFill>
                  <a:schemeClr val="tx1"/>
                </a:solidFill>
              </a:rPr>
              <a:t>Programa Qualifica SUAS tem como objetivo articular o planejamento das ações de capacitação com o planejamento das ações de apoio e supervisão técnica aqui previstas, além de discutir a propor um modelo de formação para o SUAS MG.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052736"/>
            <a:ext cx="8424936" cy="864095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algn="ctr"/>
            <a:r>
              <a:rPr lang="pt-BR" sz="2000" b="1" dirty="0">
                <a:solidFill>
                  <a:schemeClr val="bg1"/>
                </a:solidFill>
              </a:rPr>
              <a:t>EIXO 3 - Criação do Núcleo de Educação Permanente do SUAS de Minas Gerais</a:t>
            </a:r>
          </a:p>
        </p:txBody>
      </p:sp>
      <p:sp>
        <p:nvSpPr>
          <p:cNvPr id="8" name="Elipse 7"/>
          <p:cNvSpPr/>
          <p:nvPr/>
        </p:nvSpPr>
        <p:spPr>
          <a:xfrm>
            <a:off x="539552" y="1124745"/>
            <a:ext cx="720080" cy="648071"/>
          </a:xfrm>
          <a:prstGeom prst="ellipse">
            <a:avLst/>
          </a:prstGeom>
          <a:blipFill>
            <a:blip r:embed="rId2">
              <a:duotone>
                <a:schemeClr val="accent2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2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tângulo de cantos arredondados 9"/>
          <p:cNvSpPr/>
          <p:nvPr/>
        </p:nvSpPr>
        <p:spPr>
          <a:xfrm>
            <a:off x="395537" y="2213248"/>
            <a:ext cx="8424936" cy="194421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 Núcleo de Educação </a:t>
            </a:r>
            <a:r>
              <a:rPr lang="pt-BR" dirty="0" smtClean="0">
                <a:solidFill>
                  <a:schemeClr val="tx1"/>
                </a:solidFill>
              </a:rPr>
              <a:t>Permanente do </a:t>
            </a:r>
            <a:r>
              <a:rPr lang="pt-BR" dirty="0">
                <a:solidFill>
                  <a:schemeClr val="tx1"/>
                </a:solidFill>
              </a:rPr>
              <a:t>SUAS é uma instância colegiada responsável pelo planejamento das ações capacitação e educação permanente prevista na PNEP. Este núcleo busca viabilizar a participação e envolvimento contribuição de trabalhadores, conselheiros, usuários do Sistema e Instituições de Ensino, implicadas na implementação desta Política, de acordo com um modelo democrático e participativo de gestão do SUAS. </a:t>
            </a:r>
          </a:p>
        </p:txBody>
      </p:sp>
    </p:spTree>
    <p:extLst>
      <p:ext uri="{BB962C8B-B14F-4D97-AF65-F5344CB8AC3E}">
        <p14:creationId xmlns:p14="http://schemas.microsoft.com/office/powerpoint/2010/main" val="34742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-243408"/>
            <a:ext cx="9108504" cy="1470025"/>
          </a:xfrm>
        </p:spPr>
        <p:txBody>
          <a:bodyPr>
            <a:noAutofit/>
          </a:bodyPr>
          <a:lstStyle/>
          <a:p>
            <a:r>
              <a:rPr lang="pt-BR" sz="4000" dirty="0" smtClean="0"/>
              <a:t>Programa Qualifica SUAS</a:t>
            </a:r>
            <a:endParaRPr lang="pt-BR" sz="4000" dirty="0"/>
          </a:p>
        </p:txBody>
      </p:sp>
      <p:sp>
        <p:nvSpPr>
          <p:cNvPr id="7" name="Elipse 6"/>
          <p:cNvSpPr/>
          <p:nvPr/>
        </p:nvSpPr>
        <p:spPr>
          <a:xfrm>
            <a:off x="595784" y="1124744"/>
            <a:ext cx="663848" cy="598011"/>
          </a:xfrm>
          <a:prstGeom prst="ellipse">
            <a:avLst/>
          </a:prstGeom>
          <a:blipFill>
            <a:blip r:embed="rId2" cstate="print">
              <a:duotone>
                <a:schemeClr val="accent2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2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234360"/>
              </p:ext>
            </p:extLst>
          </p:nvPr>
        </p:nvGraphicFramePr>
        <p:xfrm>
          <a:off x="684746" y="2276872"/>
          <a:ext cx="7632848" cy="1741562"/>
        </p:xfrm>
        <a:graphic>
          <a:graphicData uri="http://schemas.openxmlformats.org/drawingml/2006/table">
            <a:tbl>
              <a:tblPr firstRow="1" firstCol="1" bandRow="1"/>
              <a:tblGrid>
                <a:gridCol w="2536056"/>
                <a:gridCol w="2004066"/>
                <a:gridCol w="1796582"/>
                <a:gridCol w="1296144"/>
              </a:tblGrid>
              <a:tr h="55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Ações</a:t>
                      </a:r>
                      <a:endParaRPr lang="pt-BR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Meta</a:t>
                      </a:r>
                      <a:r>
                        <a:rPr lang="pt-BR" sz="17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física</a:t>
                      </a:r>
                      <a:endParaRPr lang="pt-BR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Meta financeira</a:t>
                      </a:r>
                      <a:endParaRPr lang="pt-BR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Prazo</a:t>
                      </a:r>
                      <a:endParaRPr lang="pt-BR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11907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Núcleo Estadual de Educação Permanente do SUAS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Realização de 12 reuniões por ano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R$ 132.678,00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2015-2018</a:t>
                      </a:r>
                      <a:endParaRPr lang="pt-BR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tângulo de cantos arredondados 8"/>
          <p:cNvSpPr/>
          <p:nvPr/>
        </p:nvSpPr>
        <p:spPr>
          <a:xfrm>
            <a:off x="684746" y="4581128"/>
            <a:ext cx="7848873" cy="1080120"/>
          </a:xfrm>
          <a:prstGeom prst="round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O NEEP será formado por representantes de 7 instituições ou entidades, incluindo representações de trabalhadores, gestores, usuários, rede privada, instituições de ensino superior, controle social, órgão gestor estadual.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95536" y="1052736"/>
            <a:ext cx="8424936" cy="79208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algn="ctr"/>
            <a:r>
              <a:rPr lang="pt-BR" sz="2000" b="1" dirty="0">
                <a:solidFill>
                  <a:schemeClr val="bg1"/>
                </a:solidFill>
              </a:rPr>
              <a:t>EIXO 3 - Criação do Núcleo de Educação Permanente do SUAS de Minas Gerais</a:t>
            </a:r>
          </a:p>
        </p:txBody>
      </p:sp>
      <p:sp>
        <p:nvSpPr>
          <p:cNvPr id="11" name="Elipse 10"/>
          <p:cNvSpPr/>
          <p:nvPr/>
        </p:nvSpPr>
        <p:spPr>
          <a:xfrm>
            <a:off x="539552" y="1124744"/>
            <a:ext cx="792088" cy="598011"/>
          </a:xfrm>
          <a:prstGeom prst="ellipse">
            <a:avLst/>
          </a:prstGeom>
          <a:blipFill>
            <a:blip r:embed="rId3">
              <a:duotone>
                <a:schemeClr val="accent2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2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546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-243408"/>
            <a:ext cx="9108504" cy="1470025"/>
          </a:xfrm>
        </p:spPr>
        <p:txBody>
          <a:bodyPr>
            <a:noAutofit/>
          </a:bodyPr>
          <a:lstStyle/>
          <a:p>
            <a:r>
              <a:rPr lang="pt-BR" sz="4000" dirty="0" smtClean="0"/>
              <a:t>Programa Qualifica SUAS</a:t>
            </a:r>
            <a:endParaRPr lang="pt-BR" sz="40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35765" y="2060848"/>
            <a:ext cx="8344478" cy="2736304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 supervisão técnica aos trabalhadores que atuam no SUAS em Minas Gerais visa </a:t>
            </a:r>
            <a:r>
              <a:rPr lang="pt-BR" dirty="0" smtClean="0">
                <a:solidFill>
                  <a:schemeClr val="tx1"/>
                </a:solidFill>
              </a:rPr>
              <a:t>dotá-los </a:t>
            </a:r>
            <a:r>
              <a:rPr lang="pt-BR" dirty="0">
                <a:solidFill>
                  <a:schemeClr val="tx1"/>
                </a:solidFill>
              </a:rPr>
              <a:t>de conhecimentos e ferramentas operativas que os tornem capazes de refletir e construir sua identidades, sua compreensão quanto ao contexto que estão inseridos e seu julgamento quanto as condutas, procedimentos e meios de ação apropriados aos diferentes contextos de vida e de trabalho e à resolução de problemas. Ela deverá reunir profissionais de diferentes funções e níveis de formação sempre que compartilharem de um mesmo campo de responsabilidade face às funções de gestão do SUAS e de provimento dos serviços e benefícios </a:t>
            </a:r>
            <a:r>
              <a:rPr lang="pt-BR" dirty="0" err="1">
                <a:solidFill>
                  <a:schemeClr val="tx1"/>
                </a:solidFill>
              </a:rPr>
              <a:t>socioassistenciais</a:t>
            </a:r>
            <a:r>
              <a:rPr lang="pt-BR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052736"/>
            <a:ext cx="8424936" cy="79208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b="1" dirty="0"/>
              <a:t>EIXO 4 - Supervisão Técnica aos Trabalhadores do SUAS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124745"/>
            <a:ext cx="792088" cy="648070"/>
          </a:xfrm>
          <a:prstGeom prst="ellipse">
            <a:avLst/>
          </a:prstGeom>
          <a:blipFill>
            <a:blip r:embed="rId2">
              <a:duotone>
                <a:schemeClr val="accent2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2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tângulo de cantos arredondados 8"/>
          <p:cNvSpPr/>
          <p:nvPr/>
        </p:nvSpPr>
        <p:spPr>
          <a:xfrm>
            <a:off x="403986" y="5085184"/>
            <a:ext cx="8344478" cy="1085413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As ações de supervisão técnica serão realizadas conforme a perspectiva político-pedagógica e a cultura da Educação Permanente, visando o aprimoramento da prática profissional dos trabalhadores do SUAS. </a:t>
            </a:r>
          </a:p>
        </p:txBody>
      </p:sp>
    </p:spTree>
    <p:extLst>
      <p:ext uri="{BB962C8B-B14F-4D97-AF65-F5344CB8AC3E}">
        <p14:creationId xmlns:p14="http://schemas.microsoft.com/office/powerpoint/2010/main" val="18868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-243408"/>
            <a:ext cx="9108504" cy="1470025"/>
          </a:xfrm>
        </p:spPr>
        <p:txBody>
          <a:bodyPr>
            <a:noAutofit/>
          </a:bodyPr>
          <a:lstStyle/>
          <a:p>
            <a:r>
              <a:rPr lang="pt-BR" sz="4000" dirty="0" smtClean="0"/>
              <a:t>Programa Qualifica SUAS</a:t>
            </a:r>
            <a:endParaRPr lang="pt-BR" sz="40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052736"/>
            <a:ext cx="8424936" cy="79208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b="1" dirty="0"/>
              <a:t>EIXO 4 - Supervisão Técnica aos Trabalhadores do SUAS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124745"/>
            <a:ext cx="792088" cy="648070"/>
          </a:xfrm>
          <a:prstGeom prst="ellipse">
            <a:avLst/>
          </a:prstGeom>
          <a:blipFill>
            <a:blip r:embed="rId2">
              <a:duotone>
                <a:schemeClr val="accent2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2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28548"/>
              </p:ext>
            </p:extLst>
          </p:nvPr>
        </p:nvGraphicFramePr>
        <p:xfrm>
          <a:off x="755576" y="2429016"/>
          <a:ext cx="7632848" cy="3088216"/>
        </p:xfrm>
        <a:graphic>
          <a:graphicData uri="http://schemas.openxmlformats.org/drawingml/2006/table">
            <a:tbl>
              <a:tblPr firstRow="1" firstCol="1" bandRow="1"/>
              <a:tblGrid>
                <a:gridCol w="2016224"/>
                <a:gridCol w="2664296"/>
                <a:gridCol w="1656184"/>
                <a:gridCol w="1296144"/>
              </a:tblGrid>
              <a:tr h="55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Ações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Meta</a:t>
                      </a:r>
                      <a:r>
                        <a:rPr lang="pt-BR" sz="18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física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Meta financeira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Prazo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11907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Supervisão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Técnica (execução por meio das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parcerias com FJP e AMM)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1700 pessoas capacitadas ou apoiadas tecnicamente  por</a:t>
                      </a: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ano</a:t>
                      </a: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R$ 728.495,04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2015-2018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17 encontros de supervisão técnica por ano (1 para cada Território de Desenvolvimento)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9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-243408"/>
            <a:ext cx="9108504" cy="1470025"/>
          </a:xfrm>
        </p:spPr>
        <p:txBody>
          <a:bodyPr>
            <a:noAutofit/>
          </a:bodyPr>
          <a:lstStyle/>
          <a:p>
            <a:r>
              <a:rPr lang="pt-BR" sz="4000" dirty="0" smtClean="0"/>
              <a:t>Programa Qualifica SUAS</a:t>
            </a:r>
            <a:endParaRPr lang="pt-BR" sz="40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052736"/>
            <a:ext cx="8424936" cy="79208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b="1" dirty="0" smtClean="0"/>
              <a:t>Valores totais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67375"/>
              </p:ext>
            </p:extLst>
          </p:nvPr>
        </p:nvGraphicFramePr>
        <p:xfrm>
          <a:off x="1403648" y="2708921"/>
          <a:ext cx="6264696" cy="23042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2348"/>
                <a:gridCol w="3132348"/>
              </a:tblGrid>
              <a:tr h="460851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Ano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Valor</a:t>
                      </a:r>
                      <a:endParaRPr lang="pt-BR" sz="2000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2015-2016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 R$ 10.118.812,72 </a:t>
                      </a: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2017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 R$ 5.716.309,44 </a:t>
                      </a: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2018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 R$ 2.825.250,88 </a:t>
                      </a: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Total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 R$ 18.660.373,04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9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-243408"/>
            <a:ext cx="9108504" cy="1470025"/>
          </a:xfrm>
        </p:spPr>
        <p:txBody>
          <a:bodyPr>
            <a:noAutofit/>
          </a:bodyPr>
          <a:lstStyle/>
          <a:p>
            <a:r>
              <a:rPr lang="pt-BR" sz="4000" dirty="0" smtClean="0"/>
              <a:t>Programa Qualifica SUAS</a:t>
            </a:r>
            <a:endParaRPr lang="pt-BR" sz="40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052736"/>
            <a:ext cx="8424936" cy="79208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b="1" dirty="0" smtClean="0"/>
              <a:t>Desafios adicionais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060849"/>
            <a:ext cx="8344478" cy="64807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Aprimorar e padronizar normas e orientações  para assegurar segurança jurídica aos gestores, inclusive por parte dos órgãos de controle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95536" y="3645024"/>
            <a:ext cx="8344478" cy="53167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Repassar com regularidade o Piso Mineiro da Assistência </a:t>
            </a:r>
            <a:r>
              <a:rPr lang="pt-BR" dirty="0" smtClean="0">
                <a:solidFill>
                  <a:schemeClr val="tx1"/>
                </a:solidFill>
              </a:rPr>
              <a:t>Social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5536" y="2924944"/>
            <a:ext cx="8344478" cy="50405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Instituir os blocos de financiamento por nível de proteção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395536" y="4437112"/>
            <a:ext cx="8344478" cy="576064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Autorizar formalmente o gasto com investimento para recursos repassados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99761" y="5231846"/>
            <a:ext cx="8344478" cy="64542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Institucionalizar a política (serviços, programas, projetos e benefícios) por meio de legislação municipal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1209" y="6093296"/>
            <a:ext cx="6105007" cy="53167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Lei de Responsabilidade </a:t>
            </a:r>
            <a:r>
              <a:rPr lang="pt-BR" dirty="0" smtClean="0">
                <a:solidFill>
                  <a:schemeClr val="tx1"/>
                </a:solidFill>
              </a:rPr>
              <a:t>Fiscal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7" b="26865"/>
          <a:stretch/>
        </p:blipFill>
        <p:spPr>
          <a:xfrm>
            <a:off x="0" y="1031728"/>
            <a:ext cx="9180512" cy="5282232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-243408"/>
            <a:ext cx="9108504" cy="1470025"/>
          </a:xfrm>
        </p:spPr>
        <p:txBody>
          <a:bodyPr>
            <a:noAutofit/>
          </a:bodyPr>
          <a:lstStyle/>
          <a:p>
            <a:r>
              <a:rPr lang="pt-BR" sz="4000" dirty="0" smtClean="0"/>
              <a:t>Obrigado!</a:t>
            </a:r>
            <a:endParaRPr lang="pt-BR" sz="40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79512" y="5684295"/>
            <a:ext cx="6006063" cy="108012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</a:rPr>
              <a:t>ANDRÉ QUINTÃO SILVA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Secretário de Estado de Trabalho e Desenvolvimento Social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gabinetesec@social.mg.gov.br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6512" y="2132856"/>
            <a:ext cx="9252520" cy="151216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84745"/>
            <a:ext cx="4644008" cy="123654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-28101" y="2498973"/>
            <a:ext cx="9144000" cy="10740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SECRETARIA DE ESTADO DE TRABALHO E DESENVOLVIMENTO SOCIAL -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SEDESE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-243408"/>
            <a:ext cx="9108504" cy="1470025"/>
          </a:xfrm>
        </p:spPr>
        <p:txBody>
          <a:bodyPr>
            <a:noAutofit/>
          </a:bodyPr>
          <a:lstStyle/>
          <a:p>
            <a:r>
              <a:rPr lang="pt-BR" sz="4000" dirty="0" smtClean="0"/>
              <a:t>Programa Qualifica SUAS</a:t>
            </a:r>
            <a:endParaRPr lang="pt-BR" sz="40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1916832"/>
            <a:ext cx="8352928" cy="936104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O diagnóstico realizado pela </a:t>
            </a:r>
            <a:r>
              <a:rPr lang="pt-BR" sz="2000" b="1" dirty="0" err="1" smtClean="0">
                <a:solidFill>
                  <a:schemeClr val="tx1"/>
                </a:solidFill>
              </a:rPr>
              <a:t>Sedese</a:t>
            </a:r>
            <a:r>
              <a:rPr lang="pt-BR" sz="2000" b="1" dirty="0" smtClean="0">
                <a:solidFill>
                  <a:schemeClr val="tx1"/>
                </a:solidFill>
              </a:rPr>
              <a:t> no início de 2015 indicou </a:t>
            </a:r>
            <a:r>
              <a:rPr lang="pt-BR" sz="2000" b="1" dirty="0">
                <a:solidFill>
                  <a:schemeClr val="tx1"/>
                </a:solidFill>
              </a:rPr>
              <a:t>a necessidade de fortalecer de forma imediata e robusta as ações de apoio e assessoramento técnico </a:t>
            </a:r>
            <a:r>
              <a:rPr lang="pt-BR" sz="2000" b="1" dirty="0" smtClean="0">
                <a:solidFill>
                  <a:schemeClr val="tx1"/>
                </a:solidFill>
              </a:rPr>
              <a:t> aos municípios: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052736"/>
            <a:ext cx="8424936" cy="599703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Contexto</a:t>
            </a:r>
            <a:endParaRPr lang="pt-BR" sz="2000" u="heavy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95535" y="4725144"/>
            <a:ext cx="3960441" cy="158417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Cerca de 47% dos municípios mineiros participaram de apenas 3 ou menos ações de apoio técnico realizadas pelo estado (Censo SUAS Gestão Municipal 2014/MDS</a:t>
            </a:r>
            <a:r>
              <a:rPr lang="pt-BR" dirty="0" smtClean="0">
                <a:solidFill>
                  <a:schemeClr val="tx1"/>
                </a:solidFill>
              </a:rPr>
              <a:t>).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4765015" y="3114464"/>
            <a:ext cx="3926518" cy="122413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Somente 54% dos trabalhadores municipais tiveram acesso a cursos de capacitação presenciais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395536" y="3068960"/>
            <a:ext cx="3960440" cy="1315144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Apenas 6 % dos municípios mineiros receberam visita técnica do estado </a:t>
            </a:r>
            <a:r>
              <a:rPr lang="pt-BR" dirty="0" smtClean="0">
                <a:solidFill>
                  <a:schemeClr val="tx1"/>
                </a:solidFill>
              </a:rPr>
              <a:t>(Censo </a:t>
            </a:r>
            <a:r>
              <a:rPr lang="pt-BR" dirty="0">
                <a:solidFill>
                  <a:schemeClr val="tx1"/>
                </a:solidFill>
              </a:rPr>
              <a:t>SUAS Gestão Estadual 2014/MDS </a:t>
            </a:r>
            <a:r>
              <a:rPr lang="pt-BR" dirty="0" smtClean="0">
                <a:solidFill>
                  <a:schemeClr val="tx1"/>
                </a:solidFill>
              </a:rPr>
              <a:t>)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804985" y="4581128"/>
            <a:ext cx="3960440" cy="1728192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Em 31/12/2014, havia  </a:t>
            </a:r>
            <a:r>
              <a:rPr lang="pt-BR" b="1" dirty="0">
                <a:solidFill>
                  <a:schemeClr val="tx1"/>
                </a:solidFill>
              </a:rPr>
              <a:t>201  milhões </a:t>
            </a:r>
            <a:r>
              <a:rPr lang="pt-BR" dirty="0">
                <a:solidFill>
                  <a:schemeClr val="tx1"/>
                </a:solidFill>
              </a:rPr>
              <a:t>de reais em Minas Gerais de </a:t>
            </a:r>
            <a:r>
              <a:rPr lang="pt-BR" dirty="0" err="1">
                <a:solidFill>
                  <a:schemeClr val="tx1"/>
                </a:solidFill>
              </a:rPr>
              <a:t>cofinanciamento</a:t>
            </a:r>
            <a:r>
              <a:rPr lang="pt-BR" dirty="0">
                <a:solidFill>
                  <a:schemeClr val="tx1"/>
                </a:solidFill>
              </a:rPr>
              <a:t> federal e estadual parados em </a:t>
            </a:r>
            <a:r>
              <a:rPr lang="pt-BR" dirty="0" smtClean="0">
                <a:solidFill>
                  <a:schemeClr val="tx1"/>
                </a:solidFill>
              </a:rPr>
              <a:t>conta. Levantamento mais recente aponta um saldo ainda superior a </a:t>
            </a:r>
            <a:r>
              <a:rPr lang="pt-BR" b="1" dirty="0" smtClean="0">
                <a:solidFill>
                  <a:schemeClr val="tx1"/>
                </a:solidFill>
              </a:rPr>
              <a:t>192 milhões.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-243408"/>
            <a:ext cx="9108504" cy="1470025"/>
          </a:xfrm>
        </p:spPr>
        <p:txBody>
          <a:bodyPr>
            <a:noAutofit/>
          </a:bodyPr>
          <a:lstStyle/>
          <a:p>
            <a:r>
              <a:rPr lang="pt-BR" sz="4000" dirty="0" smtClean="0"/>
              <a:t>Programa Qualifica SUAS</a:t>
            </a:r>
            <a:endParaRPr lang="pt-BR" sz="40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052736"/>
            <a:ext cx="8424936" cy="599703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Saldos nas contas municipais</a:t>
            </a:r>
            <a:endParaRPr lang="pt-BR" sz="2000" u="heavy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05222"/>
              </p:ext>
            </p:extLst>
          </p:nvPr>
        </p:nvGraphicFramePr>
        <p:xfrm>
          <a:off x="1043608" y="2360680"/>
          <a:ext cx="6948772" cy="272450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508654"/>
                <a:gridCol w="3440118"/>
              </a:tblGrid>
              <a:tr h="572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</a:rPr>
                        <a:t>Fonte</a:t>
                      </a:r>
                      <a:endParaRPr lang="pt-BR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</a:rPr>
                        <a:t>Valor do saldo</a:t>
                      </a:r>
                      <a:endParaRPr lang="pt-BR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8946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err="1">
                          <a:effectLst/>
                          <a:latin typeface="+mn-lt"/>
                        </a:rPr>
                        <a:t>Cofinanciamento</a:t>
                      </a:r>
                      <a:r>
                        <a:rPr lang="pt-BR" sz="2000" b="0" i="0" u="none" strike="noStrike" dirty="0">
                          <a:effectLst/>
                          <a:latin typeface="+mn-lt"/>
                        </a:rPr>
                        <a:t> Estadual - saldo em 31/05/2015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effectLst/>
                          <a:latin typeface="+mn-lt"/>
                        </a:rPr>
                        <a:t> R$   25.057.065,12 </a:t>
                      </a:r>
                    </a:p>
                  </a:txBody>
                  <a:tcPr marL="9525" marR="9525" marT="9525" marB="0" anchor="b"/>
                </a:tc>
              </a:tr>
              <a:tr h="78946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err="1">
                          <a:effectLst/>
                          <a:latin typeface="+mn-lt"/>
                        </a:rPr>
                        <a:t>Cofinanciamento</a:t>
                      </a:r>
                      <a:r>
                        <a:rPr lang="pt-BR" sz="2000" b="0" i="0" u="none" strike="noStrike" dirty="0">
                          <a:effectLst/>
                          <a:latin typeface="+mn-lt"/>
                        </a:rPr>
                        <a:t> Federal - saldo em 30/06/2015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R$ 167.726.204,23 </a:t>
                      </a:r>
                    </a:p>
                  </a:txBody>
                  <a:tcPr marL="9525" marR="9525" marT="9525" marB="0" anchor="b"/>
                </a:tc>
              </a:tr>
              <a:tr h="57278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effectLst/>
                          <a:latin typeface="+mn-lt"/>
                        </a:rPr>
                        <a:t> R$ 192.783.269,35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6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-243408"/>
            <a:ext cx="9108504" cy="1470025"/>
          </a:xfrm>
        </p:spPr>
        <p:txBody>
          <a:bodyPr>
            <a:noAutofit/>
          </a:bodyPr>
          <a:lstStyle/>
          <a:p>
            <a:r>
              <a:rPr lang="pt-BR" sz="4000" dirty="0" smtClean="0"/>
              <a:t>Programa Qualifica SUAS</a:t>
            </a:r>
            <a:endParaRPr lang="pt-BR" sz="40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052736"/>
            <a:ext cx="8424936" cy="599703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Saldos nas contas do Estado de Minas Gerais</a:t>
            </a:r>
            <a:endParaRPr lang="pt-BR" sz="2000" u="heavy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536242"/>
              </p:ext>
            </p:extLst>
          </p:nvPr>
        </p:nvGraphicFramePr>
        <p:xfrm>
          <a:off x="1331640" y="2420886"/>
          <a:ext cx="6624736" cy="269859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392488"/>
                <a:gridCol w="2232248"/>
              </a:tblGrid>
              <a:tr h="449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Contas do estado</a:t>
                      </a:r>
                      <a:endParaRPr lang="pt-BR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Valor do saldo</a:t>
                      </a:r>
                      <a:endParaRPr lang="pt-BR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449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effectLst/>
                        </a:rPr>
                        <a:t>Proteção Social Básica</a:t>
                      </a:r>
                      <a:endParaRPr lang="pt-BR" sz="20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</a:t>
                      </a:r>
                      <a:r>
                        <a:rPr lang="pt-BR" sz="2000" dirty="0" smtClean="0">
                          <a:effectLst/>
                        </a:rPr>
                        <a:t>$    </a:t>
                      </a:r>
                      <a:r>
                        <a:rPr lang="pt-BR" sz="2000" dirty="0">
                          <a:effectLst/>
                        </a:rPr>
                        <a:t>   </a:t>
                      </a:r>
                      <a:r>
                        <a:rPr lang="pt-BR" sz="2000" dirty="0" smtClean="0">
                          <a:effectLst/>
                        </a:rPr>
                        <a:t>56.952,36 </a:t>
                      </a:r>
                      <a:endParaRPr lang="pt-BR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449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effectLst/>
                        </a:rPr>
                        <a:t>Proteção Social Especial</a:t>
                      </a:r>
                      <a:endParaRPr lang="pt-BR" sz="20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</a:t>
                      </a:r>
                      <a:r>
                        <a:rPr lang="pt-BR" sz="2000" dirty="0" smtClean="0">
                          <a:effectLst/>
                        </a:rPr>
                        <a:t>$    </a:t>
                      </a:r>
                      <a:r>
                        <a:rPr lang="pt-BR" sz="2000" dirty="0">
                          <a:effectLst/>
                        </a:rPr>
                        <a:t> 712.758,24 </a:t>
                      </a:r>
                      <a:endParaRPr lang="pt-BR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5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effectLst/>
                        </a:rPr>
                        <a:t>Gestão</a:t>
                      </a:r>
                      <a:endParaRPr lang="pt-BR" sz="20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R$  </a:t>
                      </a:r>
                      <a:r>
                        <a:rPr lang="pt-BR" sz="2000" dirty="0" smtClean="0">
                          <a:effectLst/>
                        </a:rPr>
                        <a:t>2.618.763,21 </a:t>
                      </a:r>
                      <a:endParaRPr lang="pt-BR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49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effectLst/>
                        </a:rPr>
                        <a:t>Programas</a:t>
                      </a:r>
                      <a:endParaRPr lang="pt-BR" sz="20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R</a:t>
                      </a:r>
                      <a:r>
                        <a:rPr lang="pt-BR" sz="2000" dirty="0" smtClean="0">
                          <a:effectLst/>
                        </a:rPr>
                        <a:t>$  2.768.651,37 </a:t>
                      </a:r>
                      <a:endParaRPr lang="pt-BR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49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TOTAL</a:t>
                      </a:r>
                      <a:endParaRPr lang="pt-BR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R$   </a:t>
                      </a:r>
                      <a:r>
                        <a:rPr lang="pt-BR" sz="2000" b="1" dirty="0" smtClean="0">
                          <a:effectLst/>
                        </a:rPr>
                        <a:t>6.157.125,18 </a:t>
                      </a:r>
                      <a:endParaRPr lang="pt-BR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0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-243408"/>
            <a:ext cx="9108504" cy="1470025"/>
          </a:xfrm>
        </p:spPr>
        <p:txBody>
          <a:bodyPr>
            <a:noAutofit/>
          </a:bodyPr>
          <a:lstStyle/>
          <a:p>
            <a:r>
              <a:rPr lang="pt-BR" sz="4000" dirty="0" smtClean="0"/>
              <a:t>Programa Qualifica SUAS</a:t>
            </a:r>
            <a:endParaRPr lang="pt-BR" sz="40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81639" y="2132856"/>
            <a:ext cx="8344478" cy="1296144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O Programa Qualifica SUAS é um programa de âmbito estadual que abarcará um conjunto de ações planejadas e coordenadas </a:t>
            </a:r>
            <a:r>
              <a:rPr lang="pt-BR" b="1" dirty="0" smtClean="0">
                <a:solidFill>
                  <a:schemeClr val="tx1"/>
                </a:solidFill>
              </a:rPr>
              <a:t>que tem como </a:t>
            </a:r>
            <a:r>
              <a:rPr lang="pt-BR" b="1" dirty="0">
                <a:solidFill>
                  <a:schemeClr val="tx1"/>
                </a:solidFill>
              </a:rPr>
              <a:t>objetivo apoiar, assessorar e qualificar tecnicamente gestores municipais de assistência social e suas equipes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052736"/>
            <a:ext cx="8424936" cy="599703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O que é?</a:t>
            </a:r>
            <a:endParaRPr lang="pt-BR" sz="2000" u="heavy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95536" y="3933056"/>
            <a:ext cx="8344478" cy="1926399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 partir de um diagnóstico realizado com base na análise dos dados de monitoramento do SUAS, a SEDESE buscará identificar as principais fragilidades e prioridades da oferta de serviços e da gestão da política de assistência social nos municípios mineiros e planejará ações de apoio, assessoramento e qualificação dos gestores e técnicos municipais com foco na superação destas fragilidades e no alcance das prioridades.</a:t>
            </a:r>
          </a:p>
        </p:txBody>
      </p:sp>
    </p:spTree>
    <p:extLst>
      <p:ext uri="{BB962C8B-B14F-4D97-AF65-F5344CB8AC3E}">
        <p14:creationId xmlns:p14="http://schemas.microsoft.com/office/powerpoint/2010/main" val="35187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-243408"/>
            <a:ext cx="9108504" cy="1470025"/>
          </a:xfrm>
        </p:spPr>
        <p:txBody>
          <a:bodyPr>
            <a:noAutofit/>
          </a:bodyPr>
          <a:lstStyle/>
          <a:p>
            <a:r>
              <a:rPr lang="pt-BR" sz="4000" dirty="0" smtClean="0"/>
              <a:t>Programa Qualifica SUAS</a:t>
            </a:r>
            <a:endParaRPr lang="pt-BR" sz="40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052736"/>
            <a:ext cx="8424936" cy="599703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 Programa Qualifica SUAS está organizado em 4 eixos: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130097316"/>
              </p:ext>
            </p:extLst>
          </p:nvPr>
        </p:nvGraphicFramePr>
        <p:xfrm>
          <a:off x="395536" y="1916832"/>
          <a:ext cx="8568952" cy="4154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0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-243408"/>
            <a:ext cx="9108504" cy="1470025"/>
          </a:xfrm>
        </p:spPr>
        <p:txBody>
          <a:bodyPr>
            <a:noAutofit/>
          </a:bodyPr>
          <a:lstStyle/>
          <a:p>
            <a:r>
              <a:rPr lang="pt-BR" sz="4000" dirty="0" smtClean="0"/>
              <a:t>Programa Qualifica SUAS</a:t>
            </a:r>
            <a:endParaRPr lang="pt-BR" sz="40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81639" y="2204864"/>
            <a:ext cx="8344478" cy="230425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Este Plano corresponde a um conjunto de ações de apoio e assessoramento técnico voltado aos municípios mineiros que apresentam grande volume de saldos de recursos de </a:t>
            </a:r>
            <a:r>
              <a:rPr lang="pt-BR" dirty="0" err="1">
                <a:solidFill>
                  <a:schemeClr val="tx1"/>
                </a:solidFill>
              </a:rPr>
              <a:t>cofinanciamento</a:t>
            </a:r>
            <a:r>
              <a:rPr lang="pt-BR" dirty="0">
                <a:solidFill>
                  <a:schemeClr val="tx1"/>
                </a:solidFill>
              </a:rPr>
              <a:t> estadual e/ou federal que serão realizadas pelo Estado, que tem como estratégias promover a redução dos recursos parados em conta como saldos financeiros, através do desenvolvimento de iniciativas de aprimoramento da gestão financeira dos Fundos Municipais de Assistência Social (FMAS), e orientar o gasto destes saldos visando a melhoria dos serviços </a:t>
            </a:r>
            <a:r>
              <a:rPr lang="pt-BR" dirty="0" err="1">
                <a:solidFill>
                  <a:schemeClr val="tx1"/>
                </a:solidFill>
              </a:rPr>
              <a:t>socioassistenciais</a:t>
            </a:r>
            <a:r>
              <a:rPr lang="pt-BR" dirty="0">
                <a:solidFill>
                  <a:schemeClr val="tx1"/>
                </a:solidFill>
              </a:rPr>
              <a:t> e a melhoria da gestão do </a:t>
            </a:r>
            <a:r>
              <a:rPr lang="pt-BR" dirty="0" smtClean="0">
                <a:solidFill>
                  <a:schemeClr val="tx1"/>
                </a:solidFill>
              </a:rPr>
              <a:t>Programa Bolsa Família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052736"/>
            <a:ext cx="8424936" cy="979995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algn="ctr"/>
            <a:r>
              <a:rPr lang="pt-BR" sz="2000" b="1" dirty="0">
                <a:solidFill>
                  <a:schemeClr val="bg1"/>
                </a:solidFill>
              </a:rPr>
              <a:t>EIXO 1 - Plano de Apoio Técnico para Indução Orientada dos Gastos e Aprimoramento da Gestão do SUAS</a:t>
            </a:r>
          </a:p>
        </p:txBody>
      </p:sp>
      <p:sp>
        <p:nvSpPr>
          <p:cNvPr id="8" name="Elipse 7"/>
          <p:cNvSpPr/>
          <p:nvPr/>
        </p:nvSpPr>
        <p:spPr>
          <a:xfrm>
            <a:off x="539553" y="1152861"/>
            <a:ext cx="720080" cy="691964"/>
          </a:xfrm>
          <a:prstGeom prst="ellipse">
            <a:avLst/>
          </a:prstGeom>
          <a:blipFill>
            <a:blip r:embed="rId3" cstate="print">
              <a:duotone>
                <a:schemeClr val="accent2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2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tângulo de cantos arredondados 8"/>
          <p:cNvSpPr/>
          <p:nvPr/>
        </p:nvSpPr>
        <p:spPr>
          <a:xfrm>
            <a:off x="381640" y="4653136"/>
            <a:ext cx="8344477" cy="2016224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</a:rPr>
              <a:t>- As </a:t>
            </a:r>
            <a:r>
              <a:rPr lang="pt-BR" dirty="0">
                <a:solidFill>
                  <a:schemeClr val="tx1"/>
                </a:solidFill>
              </a:rPr>
              <a:t>metas </a:t>
            </a:r>
            <a:r>
              <a:rPr lang="pt-BR" dirty="0" smtClean="0">
                <a:solidFill>
                  <a:schemeClr val="tx1"/>
                </a:solidFill>
              </a:rPr>
              <a:t>foram planejadas </a:t>
            </a:r>
            <a:r>
              <a:rPr lang="pt-BR" dirty="0">
                <a:solidFill>
                  <a:schemeClr val="tx1"/>
                </a:solidFill>
              </a:rPr>
              <a:t>com base no diagnóstico das fragilidades de gestão e oferta de serviços realizado pela SUBAS para os </a:t>
            </a:r>
            <a:r>
              <a:rPr lang="pt-BR" dirty="0" smtClean="0">
                <a:solidFill>
                  <a:schemeClr val="tx1"/>
                </a:solidFill>
              </a:rPr>
              <a:t>municípios com grande saldo (287).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- A </a:t>
            </a:r>
            <a:r>
              <a:rPr lang="pt-BR" dirty="0">
                <a:solidFill>
                  <a:schemeClr val="tx1"/>
                </a:solidFill>
              </a:rPr>
              <a:t>sua realização depende da adesão dos </a:t>
            </a:r>
            <a:r>
              <a:rPr lang="pt-BR" dirty="0" smtClean="0">
                <a:solidFill>
                  <a:schemeClr val="tx1"/>
                </a:solidFill>
              </a:rPr>
              <a:t>municípios.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- Será elaborado um Plano de Apoio Técnico customizado para cada município, que será acordado entre este e a SEDESE e levará em conta as demandas específicas (como, por exemplo, melhorias na acessibilidade das unidades, </a:t>
            </a:r>
            <a:r>
              <a:rPr lang="pt-BR" dirty="0">
                <a:solidFill>
                  <a:schemeClr val="tx1"/>
                </a:solidFill>
              </a:rPr>
              <a:t>na oferta dos Serviços de Acolhimento </a:t>
            </a:r>
            <a:r>
              <a:rPr lang="pt-BR" dirty="0" smtClean="0">
                <a:solidFill>
                  <a:schemeClr val="tx1"/>
                </a:solidFill>
              </a:rPr>
              <a:t>Institucional, aquisição de veículos, </a:t>
            </a:r>
            <a:r>
              <a:rPr lang="pt-BR" dirty="0" err="1" smtClean="0">
                <a:solidFill>
                  <a:schemeClr val="tx1"/>
                </a:solidFill>
              </a:rPr>
              <a:t>etc</a:t>
            </a:r>
            <a:r>
              <a:rPr lang="pt-BR" dirty="0" smtClean="0">
                <a:solidFill>
                  <a:schemeClr val="tx1"/>
                </a:solidFill>
              </a:rPr>
              <a:t>).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-243408"/>
            <a:ext cx="9108504" cy="1470025"/>
          </a:xfrm>
        </p:spPr>
        <p:txBody>
          <a:bodyPr>
            <a:noAutofit/>
          </a:bodyPr>
          <a:lstStyle/>
          <a:p>
            <a:r>
              <a:rPr lang="pt-BR" sz="4000" dirty="0" smtClean="0"/>
              <a:t>Programa Qualifica SUAS</a:t>
            </a:r>
            <a:endParaRPr lang="pt-BR" sz="40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052736"/>
            <a:ext cx="8424936" cy="792089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algn="ctr"/>
            <a:r>
              <a:rPr lang="pt-BR" sz="2000" b="1" dirty="0">
                <a:solidFill>
                  <a:schemeClr val="bg1"/>
                </a:solidFill>
              </a:rPr>
              <a:t>EIXO 1 - Plano de Apoio Técnico para Indução Orientada dos Gastos e Aprimoramento da Gestão do SUAS</a:t>
            </a:r>
          </a:p>
        </p:txBody>
      </p:sp>
      <p:sp>
        <p:nvSpPr>
          <p:cNvPr id="8" name="Elipse 7"/>
          <p:cNvSpPr/>
          <p:nvPr/>
        </p:nvSpPr>
        <p:spPr>
          <a:xfrm>
            <a:off x="539553" y="1080852"/>
            <a:ext cx="720080" cy="691964"/>
          </a:xfrm>
          <a:prstGeom prst="ellipse">
            <a:avLst/>
          </a:prstGeom>
          <a:blipFill>
            <a:blip r:embed="rId2" cstate="print">
              <a:duotone>
                <a:schemeClr val="accent2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2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272248"/>
              </p:ext>
            </p:extLst>
          </p:nvPr>
        </p:nvGraphicFramePr>
        <p:xfrm>
          <a:off x="539552" y="2060848"/>
          <a:ext cx="7992887" cy="2376264"/>
        </p:xfrm>
        <a:graphic>
          <a:graphicData uri="http://schemas.openxmlformats.org/drawingml/2006/table">
            <a:tbl>
              <a:tblPr firstRow="1" firstCol="1" bandRow="1"/>
              <a:tblGrid>
                <a:gridCol w="2631167"/>
                <a:gridCol w="1787240"/>
                <a:gridCol w="1918297"/>
                <a:gridCol w="1656183"/>
              </a:tblGrid>
              <a:tr h="5192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Ações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Meta física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Meta Financeira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Prazo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18570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Apoio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Técnico para Indução Orientada de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(equipe própria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 SEDESE e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empresas a serem contratadas)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 municípios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apoiados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5.000.000,00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2015-2016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tângulo de cantos arredondados 8"/>
          <p:cNvSpPr/>
          <p:nvPr/>
        </p:nvSpPr>
        <p:spPr>
          <a:xfrm>
            <a:off x="395536" y="4725144"/>
            <a:ext cx="8280918" cy="1656184"/>
          </a:xfrm>
          <a:prstGeom prst="round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>
                <a:solidFill>
                  <a:schemeClr val="tx1"/>
                </a:solidFill>
              </a:rPr>
              <a:t>287 municípios com mais de 10 parcelas de saldo ou valor superior a R$ 150 mil parados em conta em 31/12/2014. </a:t>
            </a:r>
            <a:r>
              <a:rPr lang="pt-BR" sz="1700" dirty="0" smtClean="0">
                <a:solidFill>
                  <a:schemeClr val="tx1"/>
                </a:solidFill>
              </a:rPr>
              <a:t>Dentre esses</a:t>
            </a:r>
            <a:r>
              <a:rPr lang="pt-BR" sz="1700" dirty="0">
                <a:solidFill>
                  <a:schemeClr val="tx1"/>
                </a:solidFill>
              </a:rPr>
              <a:t>, há 29 de grande porte que concentram 40% do saldo total. A </a:t>
            </a:r>
            <a:r>
              <a:rPr lang="pt-BR" sz="1700" dirty="0" err="1" smtClean="0">
                <a:solidFill>
                  <a:schemeClr val="tx1"/>
                </a:solidFill>
              </a:rPr>
              <a:t>Sedese</a:t>
            </a:r>
            <a:r>
              <a:rPr lang="pt-BR" sz="1700" dirty="0" smtClean="0">
                <a:solidFill>
                  <a:schemeClr val="tx1"/>
                </a:solidFill>
              </a:rPr>
              <a:t> </a:t>
            </a:r>
            <a:r>
              <a:rPr lang="pt-BR" sz="1700" dirty="0">
                <a:solidFill>
                  <a:schemeClr val="tx1"/>
                </a:solidFill>
              </a:rPr>
              <a:t>iniciou, com equipe própria, um </a:t>
            </a:r>
            <a:r>
              <a:rPr lang="pt-BR" sz="1700" dirty="0" smtClean="0">
                <a:solidFill>
                  <a:schemeClr val="tx1"/>
                </a:solidFill>
              </a:rPr>
              <a:t>diagnóstico </a:t>
            </a:r>
            <a:r>
              <a:rPr lang="pt-BR" sz="1700" dirty="0">
                <a:solidFill>
                  <a:schemeClr val="tx1"/>
                </a:solidFill>
              </a:rPr>
              <a:t>e já realizou uma primeira reunião com estes 29 municípios. </a:t>
            </a:r>
            <a:endParaRPr lang="pt-BR" sz="1700" dirty="0" smtClean="0">
              <a:solidFill>
                <a:schemeClr val="tx1"/>
              </a:solidFill>
            </a:endParaRPr>
          </a:p>
          <a:p>
            <a:pPr algn="ctr"/>
            <a:r>
              <a:rPr lang="pt-BR" sz="1700" dirty="0" smtClean="0">
                <a:solidFill>
                  <a:schemeClr val="tx1"/>
                </a:solidFill>
              </a:rPr>
              <a:t>Há </a:t>
            </a:r>
            <a:r>
              <a:rPr lang="pt-BR" sz="1700" dirty="0" smtClean="0">
                <a:solidFill>
                  <a:schemeClr val="tx1"/>
                </a:solidFill>
              </a:rPr>
              <a:t>também um apoio aos municípios que têm Termos de Ajustamento de Conduta assinados com MP.</a:t>
            </a:r>
            <a:endParaRPr lang="pt-BR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-243408"/>
            <a:ext cx="9108504" cy="1470025"/>
          </a:xfrm>
        </p:spPr>
        <p:txBody>
          <a:bodyPr>
            <a:noAutofit/>
          </a:bodyPr>
          <a:lstStyle/>
          <a:p>
            <a:r>
              <a:rPr lang="pt-BR" sz="4000" dirty="0" smtClean="0"/>
              <a:t>Programa Qualifica SUAS</a:t>
            </a:r>
            <a:endParaRPr lang="pt-BR" sz="40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052736"/>
            <a:ext cx="8424936" cy="792089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algn="ctr"/>
            <a:r>
              <a:rPr lang="pt-BR" sz="2000" b="1" dirty="0">
                <a:solidFill>
                  <a:schemeClr val="bg1"/>
                </a:solidFill>
              </a:rPr>
              <a:t>EIXO 1 - Plano de Apoio Técnico para Indução Orientada dos Gastos e Aprimoramento da Gestão do SUAS</a:t>
            </a:r>
          </a:p>
        </p:txBody>
      </p:sp>
      <p:sp>
        <p:nvSpPr>
          <p:cNvPr id="8" name="Elipse 7"/>
          <p:cNvSpPr/>
          <p:nvPr/>
        </p:nvSpPr>
        <p:spPr>
          <a:xfrm>
            <a:off x="539553" y="1080852"/>
            <a:ext cx="720080" cy="691964"/>
          </a:xfrm>
          <a:prstGeom prst="ellipse">
            <a:avLst/>
          </a:prstGeom>
          <a:blipFill>
            <a:blip r:embed="rId2" cstate="print">
              <a:duotone>
                <a:schemeClr val="accent2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2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94898"/>
              </p:ext>
            </p:extLst>
          </p:nvPr>
        </p:nvGraphicFramePr>
        <p:xfrm>
          <a:off x="611560" y="2636912"/>
          <a:ext cx="7992887" cy="2319414"/>
        </p:xfrm>
        <a:graphic>
          <a:graphicData uri="http://schemas.openxmlformats.org/drawingml/2006/table">
            <a:tbl>
              <a:tblPr firstRow="1" firstCol="1" bandRow="1"/>
              <a:tblGrid>
                <a:gridCol w="2631167"/>
                <a:gridCol w="1787240"/>
                <a:gridCol w="1787240"/>
                <a:gridCol w="1787240"/>
              </a:tblGrid>
              <a:tr h="5192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Ações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Meta física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Meta Financeira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Prazo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Outras ações de Apoio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Técnico (convênio com AMM e execução direta pela </a:t>
                      </a:r>
                      <a:r>
                        <a:rPr lang="pt-B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Sedese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853 municípios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apoiados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R$ 2.020.000,00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2015-2018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8003</TotalTime>
  <Words>1551</Words>
  <Application>Microsoft Office PowerPoint</Application>
  <PresentationFormat>Apresentação na tela (4:3)</PresentationFormat>
  <Paragraphs>155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Programa QUALIFICA SUAS</vt:lpstr>
      <vt:lpstr>Programa Qualifica SUAS</vt:lpstr>
      <vt:lpstr>Programa Qualifica SUAS</vt:lpstr>
      <vt:lpstr>Programa Qualifica SUAS</vt:lpstr>
      <vt:lpstr>Programa Qualifica SUAS</vt:lpstr>
      <vt:lpstr>Programa Qualifica SUAS</vt:lpstr>
      <vt:lpstr>Programa Qualifica SUAS</vt:lpstr>
      <vt:lpstr>Programa Qualifica SUAS</vt:lpstr>
      <vt:lpstr>Programa Qualifica SUAS</vt:lpstr>
      <vt:lpstr>Programa Qualifica SUAS</vt:lpstr>
      <vt:lpstr>Programa Qualifica SUAS</vt:lpstr>
      <vt:lpstr>Programa Qualifica SUAS</vt:lpstr>
      <vt:lpstr>Programa Qualifica SUAS</vt:lpstr>
      <vt:lpstr>Programa Qualifica SUAS</vt:lpstr>
      <vt:lpstr>Programa Qualifica SUAS</vt:lpstr>
      <vt:lpstr>Programa Qualifica SUAS</vt:lpstr>
      <vt:lpstr>Programa Qualifica SUAS</vt:lpstr>
      <vt:lpstr>Obrigado!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Bernard Valadares Lobato</dc:creator>
  <cp:lastModifiedBy>Maíra dos Santos Moreira (SEDESE)</cp:lastModifiedBy>
  <cp:revision>453</cp:revision>
  <cp:lastPrinted>2015-08-06T15:05:31Z</cp:lastPrinted>
  <dcterms:created xsi:type="dcterms:W3CDTF">2015-01-02T13:07:52Z</dcterms:created>
  <dcterms:modified xsi:type="dcterms:W3CDTF">2015-08-06T21:07:57Z</dcterms:modified>
</cp:coreProperties>
</file>